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ira Mono Medium"/>
      <p:regular r:id="rId17"/>
    </p:embeddedFont>
    <p:embeddedFont>
      <p:font typeface="Fira Mono Medium"/>
      <p:regular r:id="rId18"/>
    </p:embeddedFont>
    <p:embeddedFont>
      <p:font typeface="Fira Sans"/>
      <p:regular r:id="rId19"/>
    </p:embeddedFont>
    <p:embeddedFont>
      <p:font typeface="Fira Sans"/>
      <p:regular r:id="rId20"/>
    </p:embeddedFont>
    <p:embeddedFont>
      <p:font typeface="Fira Sans"/>
      <p:regular r:id="rId21"/>
    </p:embeddedFont>
    <p:embeddedFont>
      <p:font typeface="Fira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5675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Εφαρμογή Κρατήσεων Εστιατορίων</a:t>
            </a:r>
            <a:endParaRPr lang="en-US" sz="4450" dirty="0"/>
          </a:p>
        </p:txBody>
      </p:sp>
      <p:sp>
        <p:nvSpPr>
          <p:cNvPr id="4" name="Text 1"/>
          <p:cNvSpPr/>
          <p:nvPr/>
        </p:nvSpPr>
        <p:spPr>
          <a:xfrm>
            <a:off x="6280190" y="341447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Η παρούσα εργασία πραγματεύεται την ανάπτυξη μιας ολοκληρωμένης εφαρμογής κινητού τηλεφώνου για κρατήσεις τραπεζιών σε εστιατόρια, με στόχο την εμβάθυνση στις αρχές λειτουργίας ενός σύγχρονου κατανεμημένου συστήματος.</a:t>
            </a:r>
            <a:endParaRPr lang="en-US" sz="1750" dirty="0"/>
          </a:p>
        </p:txBody>
      </p:sp>
      <p:sp>
        <p:nvSpPr>
          <p:cNvPr id="5" name="Text 2"/>
          <p:cNvSpPr/>
          <p:nvPr/>
        </p:nvSpPr>
        <p:spPr>
          <a:xfrm>
            <a:off x="6280190" y="512123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Η εργασία απαιτεί τη συνεργασία και τον συνδυασμό frontend (React Native), backend (Node.js/Express) και σχεσιακής βάσης δεδομένων (MariaDB), ώστε οι φοιτητές να κατανοήσουν τόσο τις τεχνικές πτυχές όσο και τις προκλήσεις της ολοκληρωμένης ανάπτυξης λογισμικού.</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96459"/>
            <a:ext cx="9185077" cy="708779"/>
          </a:xfrm>
          <a:prstGeom prst="rect">
            <a:avLst/>
          </a:prstGeom>
          <a:noFill/>
          <a:ln/>
        </p:spPr>
        <p:txBody>
          <a:bodyPr wrap="non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Συμπεράσματα &amp; Βιβλιογραφία</a:t>
            </a:r>
            <a:endParaRPr lang="en-US" sz="4450" dirty="0"/>
          </a:p>
        </p:txBody>
      </p:sp>
      <p:sp>
        <p:nvSpPr>
          <p:cNvPr id="3" name="Text 1"/>
          <p:cNvSpPr/>
          <p:nvPr/>
        </p:nvSpPr>
        <p:spPr>
          <a:xfrm>
            <a:off x="793790" y="24722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Συμπεράσματα</a:t>
            </a:r>
            <a:endParaRPr lang="en-US" sz="2200" dirty="0"/>
          </a:p>
        </p:txBody>
      </p:sp>
      <p:sp>
        <p:nvSpPr>
          <p:cNvPr id="4" name="Text 2"/>
          <p:cNvSpPr/>
          <p:nvPr/>
        </p:nvSpPr>
        <p:spPr>
          <a:xfrm>
            <a:off x="793790" y="3053358"/>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Η εργασία αυτή αποτελεί μια ολοκληρωμένη μελέτη περίπτωσης ανάπτυξης κατανεμημένης εφαρμογής με σύγχρονες τεχνολογίες. Υλοποιήθηκαν όλες οι βασικές και προχωρημένες λειτουργίες που απαιτούνται για ένα πραγματικό προϊόν.</a:t>
            </a:r>
            <a:endParaRPr lang="en-US" sz="1750" dirty="0"/>
          </a:p>
        </p:txBody>
      </p:sp>
      <p:sp>
        <p:nvSpPr>
          <p:cNvPr id="5" name="Text 3"/>
          <p:cNvSpPr/>
          <p:nvPr/>
        </p:nvSpPr>
        <p:spPr>
          <a:xfrm>
            <a:off x="793790" y="5071943"/>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Η αρχιτεκτονική είναι επεκτάσιμη και ακολουθεί βέλτιστες πρακτικές. Οι τεχνικές δυσκολίες αντιμετωπίστηκαν επιτυχώς, ενισχύοντας την κατανόηση των πραγματικών προκλήσεων ανάπτυξης λογισμικού.</a:t>
            </a:r>
            <a:endParaRPr lang="en-US" sz="1750" dirty="0"/>
          </a:p>
        </p:txBody>
      </p:sp>
      <p:sp>
        <p:nvSpPr>
          <p:cNvPr id="6" name="Text 4"/>
          <p:cNvSpPr/>
          <p:nvPr/>
        </p:nvSpPr>
        <p:spPr>
          <a:xfrm>
            <a:off x="7599521" y="2472214"/>
            <a:ext cx="3230523" cy="354330"/>
          </a:xfrm>
          <a:prstGeom prst="rect">
            <a:avLst/>
          </a:prstGeom>
          <a:noFill/>
          <a:ln/>
        </p:spPr>
        <p:txBody>
          <a:bodyPr wrap="none" lIns="0" tIns="0" rIns="0" bIns="0" rtlCol="0" anchor="t"/>
          <a:lstStyle/>
          <a:p>
            <a:pPr algn="l" indent="0" marL="0">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Βασική Βιβλιογραφία</a:t>
            </a:r>
            <a:endParaRPr lang="en-US" sz="2200" dirty="0"/>
          </a:p>
        </p:txBody>
      </p:sp>
      <p:sp>
        <p:nvSpPr>
          <p:cNvPr id="7" name="Text 5"/>
          <p:cNvSpPr/>
          <p:nvPr/>
        </p:nvSpPr>
        <p:spPr>
          <a:xfrm>
            <a:off x="7599521" y="305335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React Native Documentation</a:t>
            </a:r>
            <a:endParaRPr lang="en-US" sz="1750" dirty="0"/>
          </a:p>
        </p:txBody>
      </p:sp>
      <p:sp>
        <p:nvSpPr>
          <p:cNvPr id="8" name="Text 6"/>
          <p:cNvSpPr/>
          <p:nvPr/>
        </p:nvSpPr>
        <p:spPr>
          <a:xfrm>
            <a:off x="7599521" y="349555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React Navigation Documentation</a:t>
            </a:r>
            <a:endParaRPr lang="en-US" sz="1750" dirty="0"/>
          </a:p>
        </p:txBody>
      </p:sp>
      <p:sp>
        <p:nvSpPr>
          <p:cNvPr id="9" name="Text 7"/>
          <p:cNvSpPr/>
          <p:nvPr/>
        </p:nvSpPr>
        <p:spPr>
          <a:xfrm>
            <a:off x="7599521" y="393775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Node.js &amp; Express.js Documentation</a:t>
            </a:r>
            <a:endParaRPr lang="en-US" sz="1750" dirty="0"/>
          </a:p>
        </p:txBody>
      </p:sp>
      <p:sp>
        <p:nvSpPr>
          <p:cNvPr id="10" name="Text 8"/>
          <p:cNvSpPr/>
          <p:nvPr/>
        </p:nvSpPr>
        <p:spPr>
          <a:xfrm>
            <a:off x="7599521"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MariaDB Documentation</a:t>
            </a:r>
            <a:endParaRPr lang="en-US" sz="1750" dirty="0"/>
          </a:p>
        </p:txBody>
      </p:sp>
      <p:sp>
        <p:nvSpPr>
          <p:cNvPr id="11" name="Text 9"/>
          <p:cNvSpPr/>
          <p:nvPr/>
        </p:nvSpPr>
        <p:spPr>
          <a:xfrm>
            <a:off x="7599521"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JWT Introduction</a:t>
            </a:r>
            <a:endParaRPr lang="en-US" sz="1750" dirty="0"/>
          </a:p>
        </p:txBody>
      </p:sp>
      <p:sp>
        <p:nvSpPr>
          <p:cNvPr id="12" name="Text 10"/>
          <p:cNvSpPr/>
          <p:nvPr/>
        </p:nvSpPr>
        <p:spPr>
          <a:xfrm>
            <a:off x="7599521"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Bcrypt Password Hashing</a:t>
            </a:r>
            <a:endParaRPr lang="en-US" sz="1750" dirty="0"/>
          </a:p>
        </p:txBody>
      </p:sp>
      <p:sp>
        <p:nvSpPr>
          <p:cNvPr id="13" name="Text 11"/>
          <p:cNvSpPr/>
          <p:nvPr/>
        </p:nvSpPr>
        <p:spPr>
          <a:xfrm>
            <a:off x="7599521" y="570654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Docker Documentation</a:t>
            </a:r>
            <a:endParaRPr lang="en-US" sz="1750" dirty="0"/>
          </a:p>
        </p:txBody>
      </p:sp>
      <p:sp>
        <p:nvSpPr>
          <p:cNvPr id="14" name="Text 12"/>
          <p:cNvSpPr/>
          <p:nvPr/>
        </p:nvSpPr>
        <p:spPr>
          <a:xfrm>
            <a:off x="7599521" y="614874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RESTful API Design</a:t>
            </a:r>
            <a:endParaRPr lang="en-US" sz="1750" dirty="0"/>
          </a:p>
        </p:txBody>
      </p:sp>
      <p:sp>
        <p:nvSpPr>
          <p:cNvPr id="15" name="Text 13"/>
          <p:cNvSpPr/>
          <p:nvPr/>
        </p:nvSpPr>
        <p:spPr>
          <a:xfrm>
            <a:off x="7599521" y="659094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OWASP Cheat Sheet Series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06523"/>
            <a:ext cx="7484150" cy="708779"/>
          </a:xfrm>
          <a:prstGeom prst="rect">
            <a:avLst/>
          </a:prstGeom>
          <a:noFill/>
          <a:ln/>
        </p:spPr>
        <p:txBody>
          <a:bodyPr wrap="non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Στόχος &amp; Αρχιτεκτονική</a:t>
            </a:r>
            <a:endParaRPr lang="en-US" sz="4450" dirty="0"/>
          </a:p>
        </p:txBody>
      </p:sp>
      <p:sp>
        <p:nvSpPr>
          <p:cNvPr id="4" name="Shape 1"/>
          <p:cNvSpPr/>
          <p:nvPr/>
        </p:nvSpPr>
        <p:spPr>
          <a:xfrm>
            <a:off x="793790" y="2755463"/>
            <a:ext cx="510302" cy="510302"/>
          </a:xfrm>
          <a:prstGeom prst="roundRect">
            <a:avLst>
              <a:gd name="adj" fmla="val 6667"/>
            </a:avLst>
          </a:prstGeom>
          <a:solidFill>
            <a:srgbClr val="2E2E2F"/>
          </a:solidFill>
          <a:ln/>
        </p:spPr>
      </p:sp>
      <p:pic>
        <p:nvPicPr>
          <p:cNvPr id="5" name="Image 1" descr="preencoded.png">    </p:cNvPr>
          <p:cNvPicPr>
            <a:picLocks noChangeAspect="1"/>
          </p:cNvPicPr>
          <p:nvPr/>
        </p:nvPicPr>
        <p:blipFill>
          <a:blip r:embed="rId2"/>
          <a:stretch>
            <a:fillRect/>
          </a:stretch>
        </p:blipFill>
        <p:spPr>
          <a:xfrm>
            <a:off x="878860" y="2797969"/>
            <a:ext cx="340162" cy="425291"/>
          </a:xfrm>
          <a:prstGeom prst="rect">
            <a:avLst/>
          </a:prstGeom>
        </p:spPr>
      </p:pic>
      <p:sp>
        <p:nvSpPr>
          <p:cNvPr id="6" name="Text 2"/>
          <p:cNvSpPr/>
          <p:nvPr/>
        </p:nvSpPr>
        <p:spPr>
          <a:xfrm>
            <a:off x="1530906" y="2833330"/>
            <a:ext cx="2890480"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Εγγραφή &amp; Σύνδεση</a:t>
            </a:r>
            <a:endParaRPr lang="en-US" sz="2200" dirty="0"/>
          </a:p>
        </p:txBody>
      </p:sp>
      <p:sp>
        <p:nvSpPr>
          <p:cNvPr id="7" name="Text 3"/>
          <p:cNvSpPr/>
          <p:nvPr/>
        </p:nvSpPr>
        <p:spPr>
          <a:xfrm>
            <a:off x="1530906" y="3323749"/>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Οι χρήστες μπορούν να εγγράφονται και να συνδέονται με ασφάλεια στην εφαρμογή.</a:t>
            </a:r>
            <a:endParaRPr lang="en-US" sz="1750" dirty="0"/>
          </a:p>
        </p:txBody>
      </p:sp>
      <p:sp>
        <p:nvSpPr>
          <p:cNvPr id="8" name="Shape 4"/>
          <p:cNvSpPr/>
          <p:nvPr/>
        </p:nvSpPr>
        <p:spPr>
          <a:xfrm>
            <a:off x="4713803" y="2755463"/>
            <a:ext cx="510302" cy="510302"/>
          </a:xfrm>
          <a:prstGeom prst="roundRect">
            <a:avLst>
              <a:gd name="adj" fmla="val 6667"/>
            </a:avLst>
          </a:prstGeom>
          <a:solidFill>
            <a:srgbClr val="2E2E2F"/>
          </a:solidFill>
          <a:ln/>
        </p:spPr>
      </p:sp>
      <p:pic>
        <p:nvPicPr>
          <p:cNvPr id="9" name="Image 2" descr="preencoded.png">    </p:cNvPr>
          <p:cNvPicPr>
            <a:picLocks noChangeAspect="1"/>
          </p:cNvPicPr>
          <p:nvPr/>
        </p:nvPicPr>
        <p:blipFill>
          <a:blip r:embed="rId3"/>
          <a:stretch>
            <a:fillRect/>
          </a:stretch>
        </p:blipFill>
        <p:spPr>
          <a:xfrm>
            <a:off x="4798874" y="2797969"/>
            <a:ext cx="340162" cy="425291"/>
          </a:xfrm>
          <a:prstGeom prst="rect">
            <a:avLst/>
          </a:prstGeom>
        </p:spPr>
      </p:pic>
      <p:sp>
        <p:nvSpPr>
          <p:cNvPr id="10" name="Text 5"/>
          <p:cNvSpPr/>
          <p:nvPr/>
        </p:nvSpPr>
        <p:spPr>
          <a:xfrm>
            <a:off x="5450919" y="2833330"/>
            <a:ext cx="2899410"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Αναζήτηση Εστιατορίων</a:t>
            </a:r>
            <a:endParaRPr lang="en-US" sz="2200" dirty="0"/>
          </a:p>
        </p:txBody>
      </p:sp>
      <p:sp>
        <p:nvSpPr>
          <p:cNvPr id="11" name="Text 6"/>
          <p:cNvSpPr/>
          <p:nvPr/>
        </p:nvSpPr>
        <p:spPr>
          <a:xfrm>
            <a:off x="5450919" y="3678079"/>
            <a:ext cx="2899410"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Αναζήτηση εστιατορίων με βάση το όνομα ή/και την τοποθεσία.</a:t>
            </a:r>
            <a:endParaRPr lang="en-US" sz="1750" dirty="0"/>
          </a:p>
        </p:txBody>
      </p:sp>
      <p:sp>
        <p:nvSpPr>
          <p:cNvPr id="12" name="Shape 7"/>
          <p:cNvSpPr/>
          <p:nvPr/>
        </p:nvSpPr>
        <p:spPr>
          <a:xfrm>
            <a:off x="793790" y="5228987"/>
            <a:ext cx="510302" cy="510302"/>
          </a:xfrm>
          <a:prstGeom prst="roundRect">
            <a:avLst>
              <a:gd name="adj" fmla="val 6667"/>
            </a:avLst>
          </a:prstGeom>
          <a:solidFill>
            <a:srgbClr val="2E2E2F"/>
          </a:solidFill>
          <a:ln/>
        </p:spPr>
      </p:sp>
      <p:pic>
        <p:nvPicPr>
          <p:cNvPr id="13" name="Image 3" descr="preencoded.png">    </p:cNvPr>
          <p:cNvPicPr>
            <a:picLocks noChangeAspect="1"/>
          </p:cNvPicPr>
          <p:nvPr/>
        </p:nvPicPr>
        <p:blipFill>
          <a:blip r:embed="rId4"/>
          <a:stretch>
            <a:fillRect/>
          </a:stretch>
        </p:blipFill>
        <p:spPr>
          <a:xfrm>
            <a:off x="878860" y="5271492"/>
            <a:ext cx="340162" cy="425291"/>
          </a:xfrm>
          <a:prstGeom prst="rect">
            <a:avLst/>
          </a:prstGeom>
        </p:spPr>
      </p:pic>
      <p:sp>
        <p:nvSpPr>
          <p:cNvPr id="14" name="Text 8"/>
          <p:cNvSpPr/>
          <p:nvPr/>
        </p:nvSpPr>
        <p:spPr>
          <a:xfrm>
            <a:off x="1530906" y="5306854"/>
            <a:ext cx="3400544"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Διαχείριση Κρατήσεων</a:t>
            </a:r>
            <a:endParaRPr lang="en-US" sz="2200" dirty="0"/>
          </a:p>
        </p:txBody>
      </p:sp>
      <p:sp>
        <p:nvSpPr>
          <p:cNvPr id="15" name="Text 9"/>
          <p:cNvSpPr/>
          <p:nvPr/>
        </p:nvSpPr>
        <p:spPr>
          <a:xfrm>
            <a:off x="1530906" y="5797272"/>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Δημιουργία, προβολή, τροποποίηση και διαγραφή κρατήσεων τραπεζιών.</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3874" y="587335"/>
            <a:ext cx="7649051" cy="1334929"/>
          </a:xfrm>
          <a:prstGeom prst="rect">
            <a:avLst/>
          </a:prstGeom>
          <a:noFill/>
          <a:ln/>
        </p:spPr>
        <p:txBody>
          <a:bodyPr wrap="square" lIns="0" tIns="0" rIns="0" bIns="0" rtlCol="0" anchor="t"/>
          <a:lstStyle/>
          <a:p>
            <a:pPr algn="l" indent="0" marL="0">
              <a:lnSpc>
                <a:spcPts val="5250"/>
              </a:lnSpc>
              <a:buNone/>
            </a:pPr>
            <a:r>
              <a:rPr lang="en-US" sz="4200" dirty="0">
                <a:solidFill>
                  <a:srgbClr val="FBF3FA"/>
                </a:solidFill>
                <a:latin typeface="Fira Mono Medium" pitchFamily="34" charset="0"/>
                <a:ea typeface="Fira Mono Medium" pitchFamily="34" charset="-122"/>
                <a:cs typeface="Fira Mono Medium" pitchFamily="34" charset="-120"/>
              </a:rPr>
              <a:t>Αρχιτεκτονική Συστήματος</a:t>
            </a:r>
            <a:endParaRPr lang="en-US" sz="4200" dirty="0"/>
          </a:p>
        </p:txBody>
      </p:sp>
      <p:pic>
        <p:nvPicPr>
          <p:cNvPr id="4" name="Image 1" descr="preencoded.png">    </p:cNvPr>
          <p:cNvPicPr>
            <a:picLocks noChangeAspect="1"/>
          </p:cNvPicPr>
          <p:nvPr/>
        </p:nvPicPr>
        <p:blipFill>
          <a:blip r:embed="rId2"/>
          <a:stretch>
            <a:fillRect/>
          </a:stretch>
        </p:blipFill>
        <p:spPr>
          <a:xfrm>
            <a:off x="6233874" y="2242542"/>
            <a:ext cx="1067872" cy="1913811"/>
          </a:xfrm>
          <a:prstGeom prst="rect">
            <a:avLst/>
          </a:prstGeom>
        </p:spPr>
      </p:pic>
      <p:sp>
        <p:nvSpPr>
          <p:cNvPr id="5" name="Text 1"/>
          <p:cNvSpPr/>
          <p:nvPr/>
        </p:nvSpPr>
        <p:spPr>
          <a:xfrm>
            <a:off x="7622024" y="2456021"/>
            <a:ext cx="3682127" cy="333613"/>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Frontend (React Native)</a:t>
            </a:r>
            <a:endParaRPr lang="en-US" sz="2100" dirty="0"/>
          </a:p>
        </p:txBody>
      </p:sp>
      <p:sp>
        <p:nvSpPr>
          <p:cNvPr id="6" name="Text 2"/>
          <p:cNvSpPr/>
          <p:nvPr/>
        </p:nvSpPr>
        <p:spPr>
          <a:xfrm>
            <a:off x="7622024" y="2917746"/>
            <a:ext cx="6260902" cy="102512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Εφαρμογή για κινητά (Android/iOS) με μοντέρνο UI/UX, που επιτρέπει εγγραφή/σύνδεση, αναζήτηση εστιατορίων, δημιουργία/διαχείριση κρατήσεων και προφίλ χρήστη.</a:t>
            </a:r>
            <a:endParaRPr lang="en-US" sz="1650" dirty="0"/>
          </a:p>
        </p:txBody>
      </p:sp>
      <p:pic>
        <p:nvPicPr>
          <p:cNvPr id="7" name="Image 2" descr="preencoded.png">    </p:cNvPr>
          <p:cNvPicPr>
            <a:picLocks noChangeAspect="1"/>
          </p:cNvPicPr>
          <p:nvPr/>
        </p:nvPicPr>
        <p:blipFill>
          <a:blip r:embed="rId3"/>
          <a:stretch>
            <a:fillRect/>
          </a:stretch>
        </p:blipFill>
        <p:spPr>
          <a:xfrm>
            <a:off x="6233874" y="4156353"/>
            <a:ext cx="1067872" cy="1913811"/>
          </a:xfrm>
          <a:prstGeom prst="rect">
            <a:avLst/>
          </a:prstGeom>
        </p:spPr>
      </p:pic>
      <p:sp>
        <p:nvSpPr>
          <p:cNvPr id="8" name="Text 3"/>
          <p:cNvSpPr/>
          <p:nvPr/>
        </p:nvSpPr>
        <p:spPr>
          <a:xfrm>
            <a:off x="7622024" y="4369832"/>
            <a:ext cx="4002286" cy="333613"/>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Backend (Node.js/Express)</a:t>
            </a:r>
            <a:endParaRPr lang="en-US" sz="2100" dirty="0"/>
          </a:p>
        </p:txBody>
      </p:sp>
      <p:sp>
        <p:nvSpPr>
          <p:cNvPr id="9" name="Text 4"/>
          <p:cNvSpPr/>
          <p:nvPr/>
        </p:nvSpPr>
        <p:spPr>
          <a:xfrm>
            <a:off x="7622024" y="4831556"/>
            <a:ext cx="6260902" cy="1025128"/>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REST API με endpoints για authentication, διαχείριση εστιατορίων και κρατήσεων, με χρήση JWT για ασφάλεια και σύνδεση με MariaDB.</a:t>
            </a:r>
            <a:endParaRPr lang="en-US" sz="1650" dirty="0"/>
          </a:p>
        </p:txBody>
      </p:sp>
      <p:pic>
        <p:nvPicPr>
          <p:cNvPr id="10" name="Image 3" descr="preencoded.png">    </p:cNvPr>
          <p:cNvPicPr>
            <a:picLocks noChangeAspect="1"/>
          </p:cNvPicPr>
          <p:nvPr/>
        </p:nvPicPr>
        <p:blipFill>
          <a:blip r:embed="rId4"/>
          <a:stretch>
            <a:fillRect/>
          </a:stretch>
        </p:blipFill>
        <p:spPr>
          <a:xfrm>
            <a:off x="6233874" y="6070163"/>
            <a:ext cx="1067872" cy="1572101"/>
          </a:xfrm>
          <a:prstGeom prst="rect">
            <a:avLst/>
          </a:prstGeom>
        </p:spPr>
      </p:pic>
      <p:sp>
        <p:nvSpPr>
          <p:cNvPr id="11" name="Text 5"/>
          <p:cNvSpPr/>
          <p:nvPr/>
        </p:nvSpPr>
        <p:spPr>
          <a:xfrm>
            <a:off x="7622024" y="6283643"/>
            <a:ext cx="2881670" cy="333613"/>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Database (MariaDB)</a:t>
            </a:r>
            <a:endParaRPr lang="en-US" sz="2100" dirty="0"/>
          </a:p>
        </p:txBody>
      </p:sp>
      <p:sp>
        <p:nvSpPr>
          <p:cNvPr id="12" name="Text 6"/>
          <p:cNvSpPr/>
          <p:nvPr/>
        </p:nvSpPr>
        <p:spPr>
          <a:xfrm>
            <a:off x="7622024" y="6745367"/>
            <a:ext cx="6260902" cy="683419"/>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Κανονικοποιημένη βάση με πίνακες χρηστών, εστιατορίων και κρατήσεων, με σωστές σχέσεις και indexes.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6991" y="539948"/>
            <a:ext cx="7770019" cy="1226820"/>
          </a:xfrm>
          <a:prstGeom prst="rect">
            <a:avLst/>
          </a:prstGeom>
          <a:noFill/>
          <a:ln/>
        </p:spPr>
        <p:txBody>
          <a:bodyPr wrap="square" lIns="0" tIns="0" rIns="0" bIns="0" rtlCol="0" anchor="t"/>
          <a:lstStyle/>
          <a:p>
            <a:pPr algn="l" indent="0" marL="0">
              <a:lnSpc>
                <a:spcPts val="4800"/>
              </a:lnSpc>
              <a:buNone/>
            </a:pPr>
            <a:r>
              <a:rPr lang="en-US" sz="3850" dirty="0">
                <a:solidFill>
                  <a:srgbClr val="FBF3FA"/>
                </a:solidFill>
                <a:latin typeface="Fira Mono Medium" pitchFamily="34" charset="0"/>
                <a:ea typeface="Fira Mono Medium" pitchFamily="34" charset="-122"/>
                <a:cs typeface="Fira Mono Medium" pitchFamily="34" charset="-120"/>
              </a:rPr>
              <a:t>Backend (Node.js &amp; Express)</a:t>
            </a:r>
            <a:endParaRPr lang="en-US" sz="3850" dirty="0"/>
          </a:p>
        </p:txBody>
      </p:sp>
      <p:sp>
        <p:nvSpPr>
          <p:cNvPr id="4" name="Shape 1"/>
          <p:cNvSpPr/>
          <p:nvPr/>
        </p:nvSpPr>
        <p:spPr>
          <a:xfrm>
            <a:off x="686991" y="2061091"/>
            <a:ext cx="3786902" cy="3535680"/>
          </a:xfrm>
          <a:prstGeom prst="roundRect">
            <a:avLst>
              <a:gd name="adj" fmla="val 833"/>
            </a:avLst>
          </a:prstGeom>
          <a:solidFill>
            <a:srgbClr val="2E2E2F"/>
          </a:solidFill>
          <a:ln/>
        </p:spPr>
      </p:sp>
      <p:sp>
        <p:nvSpPr>
          <p:cNvPr id="5" name="Text 2"/>
          <p:cNvSpPr/>
          <p:nvPr/>
        </p:nvSpPr>
        <p:spPr>
          <a:xfrm>
            <a:off x="883206" y="2257306"/>
            <a:ext cx="3090386" cy="306705"/>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Fira Mono Medium" pitchFamily="34" charset="0"/>
                <a:ea typeface="Fira Mono Medium" pitchFamily="34" charset="-122"/>
                <a:cs typeface="Fira Mono Medium" pitchFamily="34" charset="-120"/>
              </a:rPr>
              <a:t>Middleware &amp; Ασφάλεια</a:t>
            </a:r>
            <a:endParaRPr lang="en-US" sz="1900" dirty="0"/>
          </a:p>
        </p:txBody>
      </p:sp>
      <p:sp>
        <p:nvSpPr>
          <p:cNvPr id="6" name="Text 3"/>
          <p:cNvSpPr/>
          <p:nvPr/>
        </p:nvSpPr>
        <p:spPr>
          <a:xfrm>
            <a:off x="883206" y="2681764"/>
            <a:ext cx="3394472" cy="314087"/>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JWT authentication middleware</a:t>
            </a:r>
            <a:endParaRPr lang="en-US" sz="1500" dirty="0"/>
          </a:p>
        </p:txBody>
      </p:sp>
      <p:sp>
        <p:nvSpPr>
          <p:cNvPr id="7" name="Text 4"/>
          <p:cNvSpPr/>
          <p:nvPr/>
        </p:nvSpPr>
        <p:spPr>
          <a:xfrm>
            <a:off x="883206" y="3064550"/>
            <a:ext cx="3394472" cy="314087"/>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Hashing passwords με bcrypt</a:t>
            </a:r>
            <a:endParaRPr lang="en-US" sz="1500" dirty="0"/>
          </a:p>
        </p:txBody>
      </p:sp>
      <p:sp>
        <p:nvSpPr>
          <p:cNvPr id="8" name="Text 5"/>
          <p:cNvSpPr/>
          <p:nvPr/>
        </p:nvSpPr>
        <p:spPr>
          <a:xfrm>
            <a:off x="883206" y="3447336"/>
            <a:ext cx="3394472"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Parameterized queries για αποφυγή SQL injection</a:t>
            </a:r>
            <a:endParaRPr lang="en-US" sz="1500" dirty="0"/>
          </a:p>
        </p:txBody>
      </p:sp>
      <p:sp>
        <p:nvSpPr>
          <p:cNvPr id="9" name="Shape 6"/>
          <p:cNvSpPr/>
          <p:nvPr/>
        </p:nvSpPr>
        <p:spPr>
          <a:xfrm>
            <a:off x="4670108" y="2061091"/>
            <a:ext cx="3786902" cy="3535680"/>
          </a:xfrm>
          <a:prstGeom prst="roundRect">
            <a:avLst>
              <a:gd name="adj" fmla="val 833"/>
            </a:avLst>
          </a:prstGeom>
          <a:solidFill>
            <a:srgbClr val="2E2E2F"/>
          </a:solidFill>
          <a:ln/>
        </p:spPr>
      </p:sp>
      <p:sp>
        <p:nvSpPr>
          <p:cNvPr id="10" name="Text 7"/>
          <p:cNvSpPr/>
          <p:nvPr/>
        </p:nvSpPr>
        <p:spPr>
          <a:xfrm>
            <a:off x="4866323" y="2257306"/>
            <a:ext cx="2648903" cy="306705"/>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Fira Mono Medium" pitchFamily="34" charset="0"/>
                <a:ea typeface="Fira Mono Medium" pitchFamily="34" charset="-122"/>
                <a:cs typeface="Fira Mono Medium" pitchFamily="34" charset="-120"/>
              </a:rPr>
              <a:t>REST API Endpoints</a:t>
            </a:r>
            <a:endParaRPr lang="en-US" sz="1900" dirty="0"/>
          </a:p>
        </p:txBody>
      </p:sp>
      <p:sp>
        <p:nvSpPr>
          <p:cNvPr id="11" name="Text 8"/>
          <p:cNvSpPr/>
          <p:nvPr/>
        </p:nvSpPr>
        <p:spPr>
          <a:xfrm>
            <a:off x="4866323" y="2681764"/>
            <a:ext cx="3394472"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/api/auth/register: Εγγραφή χρήστη (POST)</a:t>
            </a:r>
            <a:endParaRPr lang="en-US" sz="1500" dirty="0"/>
          </a:p>
        </p:txBody>
      </p:sp>
      <p:sp>
        <p:nvSpPr>
          <p:cNvPr id="12" name="Text 9"/>
          <p:cNvSpPr/>
          <p:nvPr/>
        </p:nvSpPr>
        <p:spPr>
          <a:xfrm>
            <a:off x="4866323" y="3378637"/>
            <a:ext cx="3394472"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/api/auth/login: Σύνδεση χρήστη (POST)</a:t>
            </a:r>
            <a:endParaRPr lang="en-US" sz="1500" dirty="0"/>
          </a:p>
        </p:txBody>
      </p:sp>
      <p:sp>
        <p:nvSpPr>
          <p:cNvPr id="13" name="Text 10"/>
          <p:cNvSpPr/>
          <p:nvPr/>
        </p:nvSpPr>
        <p:spPr>
          <a:xfrm>
            <a:off x="4866323" y="4075509"/>
            <a:ext cx="3394472"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/api/restaurants: Λίστα εστιατορίων (GET)</a:t>
            </a:r>
            <a:endParaRPr lang="en-US" sz="1500" dirty="0"/>
          </a:p>
        </p:txBody>
      </p:sp>
      <p:sp>
        <p:nvSpPr>
          <p:cNvPr id="14" name="Text 11"/>
          <p:cNvSpPr/>
          <p:nvPr/>
        </p:nvSpPr>
        <p:spPr>
          <a:xfrm>
            <a:off x="4866323" y="4772382"/>
            <a:ext cx="3394472"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/api/reservations: CRUD κρατήσεων</a:t>
            </a:r>
            <a:endParaRPr lang="en-US" sz="1500" dirty="0"/>
          </a:p>
        </p:txBody>
      </p:sp>
      <p:sp>
        <p:nvSpPr>
          <p:cNvPr id="15" name="Shape 12"/>
          <p:cNvSpPr/>
          <p:nvPr/>
        </p:nvSpPr>
        <p:spPr>
          <a:xfrm>
            <a:off x="686991" y="5792986"/>
            <a:ext cx="7770019" cy="1896547"/>
          </a:xfrm>
          <a:prstGeom prst="roundRect">
            <a:avLst>
              <a:gd name="adj" fmla="val 1553"/>
            </a:avLst>
          </a:prstGeom>
          <a:solidFill>
            <a:srgbClr val="2E2E2F"/>
          </a:solidFill>
          <a:ln/>
        </p:spPr>
      </p:sp>
      <p:sp>
        <p:nvSpPr>
          <p:cNvPr id="16" name="Text 13"/>
          <p:cNvSpPr/>
          <p:nvPr/>
        </p:nvSpPr>
        <p:spPr>
          <a:xfrm>
            <a:off x="883206" y="5989201"/>
            <a:ext cx="2648903" cy="306705"/>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Fira Mono Medium" pitchFamily="34" charset="0"/>
                <a:ea typeface="Fira Mono Medium" pitchFamily="34" charset="-122"/>
                <a:cs typeface="Fira Mono Medium" pitchFamily="34" charset="-120"/>
              </a:rPr>
              <a:t>Database (MariaDB)</a:t>
            </a:r>
            <a:endParaRPr lang="en-US" sz="1900" dirty="0"/>
          </a:p>
        </p:txBody>
      </p:sp>
      <p:sp>
        <p:nvSpPr>
          <p:cNvPr id="17" name="Text 14"/>
          <p:cNvSpPr/>
          <p:nvPr/>
        </p:nvSpPr>
        <p:spPr>
          <a:xfrm>
            <a:off x="883206" y="6413659"/>
            <a:ext cx="7377589" cy="314087"/>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users: user_id, name, email, password</a:t>
            </a:r>
            <a:endParaRPr lang="en-US" sz="1500" dirty="0"/>
          </a:p>
        </p:txBody>
      </p:sp>
      <p:sp>
        <p:nvSpPr>
          <p:cNvPr id="18" name="Text 15"/>
          <p:cNvSpPr/>
          <p:nvPr/>
        </p:nvSpPr>
        <p:spPr>
          <a:xfrm>
            <a:off x="883206" y="6796445"/>
            <a:ext cx="7377589" cy="314087"/>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restaurants: restaurant_id, name, location</a:t>
            </a:r>
            <a:endParaRPr lang="en-US" sz="1500" dirty="0"/>
          </a:p>
        </p:txBody>
      </p:sp>
      <p:sp>
        <p:nvSpPr>
          <p:cNvPr id="19" name="Text 16"/>
          <p:cNvSpPr/>
          <p:nvPr/>
        </p:nvSpPr>
        <p:spPr>
          <a:xfrm>
            <a:off x="883206" y="7179231"/>
            <a:ext cx="7377589" cy="314087"/>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reservations: reservation_id, user_id, restaurant_id</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267"/>
          </a:xfrm>
          <a:prstGeom prst="rect">
            <a:avLst/>
          </a:prstGeom>
        </p:spPr>
      </p:pic>
      <p:sp>
        <p:nvSpPr>
          <p:cNvPr id="3" name="Text 0"/>
          <p:cNvSpPr/>
          <p:nvPr/>
        </p:nvSpPr>
        <p:spPr>
          <a:xfrm>
            <a:off x="711875" y="559356"/>
            <a:ext cx="7720251" cy="1271111"/>
          </a:xfrm>
          <a:prstGeom prst="rect">
            <a:avLst/>
          </a:prstGeom>
          <a:noFill/>
          <a:ln/>
        </p:spPr>
        <p:txBody>
          <a:bodyPr wrap="square" lIns="0" tIns="0" rIns="0" bIns="0" rtlCol="0" anchor="t"/>
          <a:lstStyle/>
          <a:p>
            <a:pPr algn="l" indent="0" marL="0">
              <a:lnSpc>
                <a:spcPts val="5000"/>
              </a:lnSpc>
              <a:buNone/>
            </a:pPr>
            <a:r>
              <a:rPr lang="en-US" sz="4000" dirty="0">
                <a:solidFill>
                  <a:srgbClr val="FBF3FA"/>
                </a:solidFill>
                <a:latin typeface="Fira Mono Medium" pitchFamily="34" charset="0"/>
                <a:ea typeface="Fira Mono Medium" pitchFamily="34" charset="-122"/>
                <a:cs typeface="Fira Mono Medium" pitchFamily="34" charset="-120"/>
              </a:rPr>
              <a:t>Δυσκολίες &amp; Προβλήματα Backend</a:t>
            </a:r>
            <a:endParaRPr lang="en-US" sz="4000" dirty="0"/>
          </a:p>
        </p:txBody>
      </p:sp>
      <p:sp>
        <p:nvSpPr>
          <p:cNvPr id="4" name="Shape 1"/>
          <p:cNvSpPr/>
          <p:nvPr/>
        </p:nvSpPr>
        <p:spPr>
          <a:xfrm>
            <a:off x="940713" y="2135505"/>
            <a:ext cx="22860" cy="5536406"/>
          </a:xfrm>
          <a:prstGeom prst="roundRect">
            <a:avLst>
              <a:gd name="adj" fmla="val 133476"/>
            </a:avLst>
          </a:prstGeom>
          <a:solidFill>
            <a:srgbClr val="474748"/>
          </a:solidFill>
          <a:ln/>
        </p:spPr>
      </p:sp>
      <p:sp>
        <p:nvSpPr>
          <p:cNvPr id="5" name="Shape 2"/>
          <p:cNvSpPr/>
          <p:nvPr/>
        </p:nvSpPr>
        <p:spPr>
          <a:xfrm>
            <a:off x="1146691" y="2352913"/>
            <a:ext cx="610195" cy="22860"/>
          </a:xfrm>
          <a:prstGeom prst="roundRect">
            <a:avLst>
              <a:gd name="adj" fmla="val 133476"/>
            </a:avLst>
          </a:prstGeom>
          <a:solidFill>
            <a:srgbClr val="474748"/>
          </a:solidFill>
          <a:ln/>
        </p:spPr>
      </p:sp>
      <p:sp>
        <p:nvSpPr>
          <p:cNvPr id="6" name="Shape 3"/>
          <p:cNvSpPr/>
          <p:nvPr/>
        </p:nvSpPr>
        <p:spPr>
          <a:xfrm>
            <a:off x="711875" y="2135505"/>
            <a:ext cx="457676" cy="457676"/>
          </a:xfrm>
          <a:prstGeom prst="roundRect">
            <a:avLst>
              <a:gd name="adj" fmla="val 6667"/>
            </a:avLst>
          </a:prstGeom>
          <a:solidFill>
            <a:srgbClr val="2E2E2F"/>
          </a:solidFill>
          <a:ln/>
        </p:spPr>
      </p:sp>
      <p:pic>
        <p:nvPicPr>
          <p:cNvPr id="7" name="Image 1" descr="preencoded.png">    </p:cNvPr>
          <p:cNvPicPr>
            <a:picLocks noChangeAspect="1"/>
          </p:cNvPicPr>
          <p:nvPr/>
        </p:nvPicPr>
        <p:blipFill>
          <a:blip r:embed="rId2"/>
          <a:stretch>
            <a:fillRect/>
          </a:stretch>
        </p:blipFill>
        <p:spPr>
          <a:xfrm>
            <a:off x="788194" y="2173665"/>
            <a:ext cx="305038" cy="381357"/>
          </a:xfrm>
          <a:prstGeom prst="rect">
            <a:avLst/>
          </a:prstGeom>
        </p:spPr>
      </p:pic>
      <p:sp>
        <p:nvSpPr>
          <p:cNvPr id="8" name="Text 4"/>
          <p:cNvSpPr/>
          <p:nvPr/>
        </p:nvSpPr>
        <p:spPr>
          <a:xfrm>
            <a:off x="1957745" y="2205395"/>
            <a:ext cx="3660458" cy="317897"/>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Εκδόσεις Node.js/Express</a:t>
            </a:r>
            <a:endParaRPr lang="en-US" sz="2000" dirty="0"/>
          </a:p>
        </p:txBody>
      </p:sp>
      <p:sp>
        <p:nvSpPr>
          <p:cNvPr id="9" name="Text 5"/>
          <p:cNvSpPr/>
          <p:nvPr/>
        </p:nvSpPr>
        <p:spPr>
          <a:xfrm>
            <a:off x="1957745" y="2645331"/>
            <a:ext cx="6474381" cy="325279"/>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Απαιτήθηκε Node 18+ για συμβατότητα με τις τελευταίες βιβλιοθήκες.</a:t>
            </a:r>
            <a:endParaRPr lang="en-US" sz="1600" dirty="0"/>
          </a:p>
        </p:txBody>
      </p:sp>
      <p:sp>
        <p:nvSpPr>
          <p:cNvPr id="10" name="Shape 6"/>
          <p:cNvSpPr/>
          <p:nvPr/>
        </p:nvSpPr>
        <p:spPr>
          <a:xfrm>
            <a:off x="1146691" y="3594735"/>
            <a:ext cx="610195" cy="22860"/>
          </a:xfrm>
          <a:prstGeom prst="roundRect">
            <a:avLst>
              <a:gd name="adj" fmla="val 133476"/>
            </a:avLst>
          </a:prstGeom>
          <a:solidFill>
            <a:srgbClr val="474748"/>
          </a:solidFill>
          <a:ln/>
        </p:spPr>
      </p:sp>
      <p:sp>
        <p:nvSpPr>
          <p:cNvPr id="11" name="Shape 7"/>
          <p:cNvSpPr/>
          <p:nvPr/>
        </p:nvSpPr>
        <p:spPr>
          <a:xfrm>
            <a:off x="711875" y="3377327"/>
            <a:ext cx="457676" cy="457676"/>
          </a:xfrm>
          <a:prstGeom prst="roundRect">
            <a:avLst>
              <a:gd name="adj" fmla="val 6667"/>
            </a:avLst>
          </a:prstGeom>
          <a:solidFill>
            <a:srgbClr val="2E2E2F"/>
          </a:solidFill>
          <a:ln/>
        </p:spPr>
      </p:sp>
      <p:pic>
        <p:nvPicPr>
          <p:cNvPr id="12" name="Image 2" descr="preencoded.png">    </p:cNvPr>
          <p:cNvPicPr>
            <a:picLocks noChangeAspect="1"/>
          </p:cNvPicPr>
          <p:nvPr/>
        </p:nvPicPr>
        <p:blipFill>
          <a:blip r:embed="rId3"/>
          <a:stretch>
            <a:fillRect/>
          </a:stretch>
        </p:blipFill>
        <p:spPr>
          <a:xfrm>
            <a:off x="788194" y="3415486"/>
            <a:ext cx="305038" cy="381357"/>
          </a:xfrm>
          <a:prstGeom prst="rect">
            <a:avLst/>
          </a:prstGeom>
        </p:spPr>
      </p:pic>
      <p:sp>
        <p:nvSpPr>
          <p:cNvPr id="13" name="Text 8"/>
          <p:cNvSpPr/>
          <p:nvPr/>
        </p:nvSpPr>
        <p:spPr>
          <a:xfrm>
            <a:off x="1957745" y="3447217"/>
            <a:ext cx="2542699" cy="317897"/>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MariaDB &amp; Docker</a:t>
            </a:r>
            <a:endParaRPr lang="en-US" sz="2000" dirty="0"/>
          </a:p>
        </p:txBody>
      </p:sp>
      <p:sp>
        <p:nvSpPr>
          <p:cNvPr id="14" name="Text 9"/>
          <p:cNvSpPr/>
          <p:nvPr/>
        </p:nvSpPr>
        <p:spPr>
          <a:xfrm>
            <a:off x="1957745" y="3887153"/>
            <a:ext cx="6474381" cy="650558"/>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Προβλήματα με permissions στα volumes, λύθηκε με σωστή ρύθμιση του Docker Compose και των credentials.</a:t>
            </a:r>
            <a:endParaRPr lang="en-US" sz="1600" dirty="0"/>
          </a:p>
        </p:txBody>
      </p:sp>
      <p:sp>
        <p:nvSpPr>
          <p:cNvPr id="15" name="Shape 10"/>
          <p:cNvSpPr/>
          <p:nvPr/>
        </p:nvSpPr>
        <p:spPr>
          <a:xfrm>
            <a:off x="1146691" y="5161836"/>
            <a:ext cx="610195" cy="22860"/>
          </a:xfrm>
          <a:prstGeom prst="roundRect">
            <a:avLst>
              <a:gd name="adj" fmla="val 133476"/>
            </a:avLst>
          </a:prstGeom>
          <a:solidFill>
            <a:srgbClr val="474748"/>
          </a:solidFill>
          <a:ln/>
        </p:spPr>
      </p:sp>
      <p:sp>
        <p:nvSpPr>
          <p:cNvPr id="16" name="Shape 11"/>
          <p:cNvSpPr/>
          <p:nvPr/>
        </p:nvSpPr>
        <p:spPr>
          <a:xfrm>
            <a:off x="711875" y="4944428"/>
            <a:ext cx="457676" cy="457676"/>
          </a:xfrm>
          <a:prstGeom prst="roundRect">
            <a:avLst>
              <a:gd name="adj" fmla="val 6667"/>
            </a:avLst>
          </a:prstGeom>
          <a:solidFill>
            <a:srgbClr val="2E2E2F"/>
          </a:solidFill>
          <a:ln/>
        </p:spPr>
      </p:sp>
      <p:sp>
        <p:nvSpPr>
          <p:cNvPr id="17" name="Text 12"/>
          <p:cNvSpPr/>
          <p:nvPr/>
        </p:nvSpPr>
        <p:spPr>
          <a:xfrm>
            <a:off x="788194" y="4982587"/>
            <a:ext cx="305038" cy="381357"/>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Fira Mono Medium" pitchFamily="34" charset="0"/>
                <a:ea typeface="Fira Mono Medium" pitchFamily="34" charset="-122"/>
                <a:cs typeface="Fira Mono Medium" pitchFamily="34" charset="-120"/>
              </a:rPr>
              <a:t>3</a:t>
            </a:r>
            <a:endParaRPr lang="en-US" sz="2400" dirty="0"/>
          </a:p>
        </p:txBody>
      </p:sp>
      <p:sp>
        <p:nvSpPr>
          <p:cNvPr id="18" name="Text 13"/>
          <p:cNvSpPr/>
          <p:nvPr/>
        </p:nvSpPr>
        <p:spPr>
          <a:xfrm>
            <a:off x="1957745" y="5014317"/>
            <a:ext cx="2542699" cy="317897"/>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SQL Queries</a:t>
            </a:r>
            <a:endParaRPr lang="en-US" sz="2000" dirty="0"/>
          </a:p>
        </p:txBody>
      </p:sp>
      <p:sp>
        <p:nvSpPr>
          <p:cNvPr id="19" name="Text 14"/>
          <p:cNvSpPr/>
          <p:nvPr/>
        </p:nvSpPr>
        <p:spPr>
          <a:xfrm>
            <a:off x="1957745" y="5454253"/>
            <a:ext cx="6474381" cy="650558"/>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Προσοχή στη χρήση parameterized queries για αποφυγή SQL injection.</a:t>
            </a:r>
            <a:endParaRPr lang="en-US" sz="1600" dirty="0"/>
          </a:p>
        </p:txBody>
      </p:sp>
      <p:sp>
        <p:nvSpPr>
          <p:cNvPr id="20" name="Shape 15"/>
          <p:cNvSpPr/>
          <p:nvPr/>
        </p:nvSpPr>
        <p:spPr>
          <a:xfrm>
            <a:off x="1146691" y="6728936"/>
            <a:ext cx="610195" cy="22860"/>
          </a:xfrm>
          <a:prstGeom prst="roundRect">
            <a:avLst>
              <a:gd name="adj" fmla="val 133476"/>
            </a:avLst>
          </a:prstGeom>
          <a:solidFill>
            <a:srgbClr val="474748"/>
          </a:solidFill>
          <a:ln/>
        </p:spPr>
      </p:sp>
      <p:sp>
        <p:nvSpPr>
          <p:cNvPr id="21" name="Shape 16"/>
          <p:cNvSpPr/>
          <p:nvPr/>
        </p:nvSpPr>
        <p:spPr>
          <a:xfrm>
            <a:off x="711875" y="6511528"/>
            <a:ext cx="457676" cy="457676"/>
          </a:xfrm>
          <a:prstGeom prst="roundRect">
            <a:avLst>
              <a:gd name="adj" fmla="val 6667"/>
            </a:avLst>
          </a:prstGeom>
          <a:solidFill>
            <a:srgbClr val="2E2E2F"/>
          </a:solidFill>
          <a:ln/>
        </p:spPr>
      </p:sp>
      <p:pic>
        <p:nvPicPr>
          <p:cNvPr id="22" name="Image 3" descr="preencoded.png">    </p:cNvPr>
          <p:cNvPicPr>
            <a:picLocks noChangeAspect="1"/>
          </p:cNvPicPr>
          <p:nvPr/>
        </p:nvPicPr>
        <p:blipFill>
          <a:blip r:embed="rId4"/>
          <a:stretch>
            <a:fillRect/>
          </a:stretch>
        </p:blipFill>
        <p:spPr>
          <a:xfrm>
            <a:off x="788194" y="6549688"/>
            <a:ext cx="305038" cy="381357"/>
          </a:xfrm>
          <a:prstGeom prst="rect">
            <a:avLst/>
          </a:prstGeom>
        </p:spPr>
      </p:pic>
      <p:sp>
        <p:nvSpPr>
          <p:cNvPr id="23" name="Text 17"/>
          <p:cNvSpPr/>
          <p:nvPr/>
        </p:nvSpPr>
        <p:spPr>
          <a:xfrm>
            <a:off x="1957745" y="6581418"/>
            <a:ext cx="2542699" cy="317897"/>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Backend Search</a:t>
            </a:r>
            <a:endParaRPr lang="en-US" sz="2000" dirty="0"/>
          </a:p>
        </p:txBody>
      </p:sp>
      <p:sp>
        <p:nvSpPr>
          <p:cNvPr id="24" name="Text 18"/>
          <p:cNvSpPr/>
          <p:nvPr/>
        </p:nvSpPr>
        <p:spPr>
          <a:xfrm>
            <a:off x="1957745" y="7021354"/>
            <a:ext cx="6474381" cy="650558"/>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Αρχικά η αναζήτηση γινόταν client-side, αλλά μεταφέρθηκε στο backend για απόδοση και scalability.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1109"/>
            <a:ext cx="7824311" cy="708779"/>
          </a:xfrm>
          <a:prstGeom prst="rect">
            <a:avLst/>
          </a:prstGeom>
          <a:noFill/>
          <a:ln/>
        </p:spPr>
        <p:txBody>
          <a:bodyPr wrap="non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Frontend (React Native)</a:t>
            </a:r>
            <a:endParaRPr lang="en-US" sz="4450" dirty="0"/>
          </a:p>
        </p:txBody>
      </p:sp>
      <p:sp>
        <p:nvSpPr>
          <p:cNvPr id="3" name="Text 1"/>
          <p:cNvSpPr/>
          <p:nvPr/>
        </p:nvSpPr>
        <p:spPr>
          <a:xfrm>
            <a:off x="1857256" y="2770823"/>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Τεχνολογίες</a:t>
            </a:r>
            <a:endParaRPr lang="en-US" sz="2200" dirty="0"/>
          </a:p>
        </p:txBody>
      </p:sp>
      <p:sp>
        <p:nvSpPr>
          <p:cNvPr id="4" name="Text 2"/>
          <p:cNvSpPr/>
          <p:nvPr/>
        </p:nvSpPr>
        <p:spPr>
          <a:xfrm>
            <a:off x="793790" y="3261241"/>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E0D6DE"/>
                </a:solidFill>
                <a:latin typeface="Fira Sans" pitchFamily="34" charset="0"/>
                <a:ea typeface="Fira Sans" pitchFamily="34" charset="-122"/>
                <a:cs typeface="Fira Sans" pitchFamily="34" charset="-120"/>
              </a:rPr>
              <a:t>React Native 0.79.2 με TypeScript για cross-platform mobile ανάπτυξη.</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3176588"/>
            <a:ext cx="339328" cy="424220"/>
          </a:xfrm>
          <a:prstGeom prst="rect">
            <a:avLst/>
          </a:prstGeom>
        </p:spPr>
      </p:pic>
      <p:sp>
        <p:nvSpPr>
          <p:cNvPr id="7" name="Text 3"/>
          <p:cNvSpPr/>
          <p:nvPr/>
        </p:nvSpPr>
        <p:spPr>
          <a:xfrm>
            <a:off x="9937790" y="27708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Navigation</a:t>
            </a:r>
            <a:endParaRPr lang="en-US" sz="2200" dirty="0"/>
          </a:p>
        </p:txBody>
      </p:sp>
      <p:sp>
        <p:nvSpPr>
          <p:cNvPr id="8" name="Text 4"/>
          <p:cNvSpPr/>
          <p:nvPr/>
        </p:nvSpPr>
        <p:spPr>
          <a:xfrm>
            <a:off x="9937790" y="3261241"/>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React Navigation για πλοήγηση μεταξύ οθονών (Native Stack).</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565088"/>
            <a:ext cx="339328" cy="424220"/>
          </a:xfrm>
          <a:prstGeom prst="rect">
            <a:avLst/>
          </a:prstGeom>
        </p:spPr>
      </p:pic>
      <p:sp>
        <p:nvSpPr>
          <p:cNvPr id="11" name="Text 5"/>
          <p:cNvSpPr/>
          <p:nvPr/>
        </p:nvSpPr>
        <p:spPr>
          <a:xfrm>
            <a:off x="9937790" y="52233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API</a:t>
            </a:r>
            <a:endParaRPr lang="en-US" sz="2200" dirty="0"/>
          </a:p>
        </p:txBody>
      </p:sp>
      <p:sp>
        <p:nvSpPr>
          <p:cNvPr id="12" name="Text 6"/>
          <p:cNvSpPr/>
          <p:nvPr/>
        </p:nvSpPr>
        <p:spPr>
          <a:xfrm>
            <a:off x="9937790" y="5713809"/>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Axios για επικοινωνία με το backend API.</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790962"/>
            <a:ext cx="339328" cy="424220"/>
          </a:xfrm>
          <a:prstGeom prst="rect">
            <a:avLst/>
          </a:prstGeom>
        </p:spPr>
      </p:pic>
      <p:sp>
        <p:nvSpPr>
          <p:cNvPr id="15" name="Text 7"/>
          <p:cNvSpPr/>
          <p:nvPr/>
        </p:nvSpPr>
        <p:spPr>
          <a:xfrm>
            <a:off x="1857256" y="5041940"/>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Storage</a:t>
            </a:r>
            <a:endParaRPr lang="en-US" sz="2200" dirty="0"/>
          </a:p>
        </p:txBody>
      </p:sp>
      <p:sp>
        <p:nvSpPr>
          <p:cNvPr id="16" name="Text 8"/>
          <p:cNvSpPr/>
          <p:nvPr/>
        </p:nvSpPr>
        <p:spPr>
          <a:xfrm>
            <a:off x="793790" y="5532358"/>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E0D6DE"/>
                </a:solidFill>
                <a:latin typeface="Fira Sans" pitchFamily="34" charset="0"/>
                <a:ea typeface="Fira Sans" pitchFamily="34" charset="-122"/>
                <a:cs typeface="Fira Sans" pitchFamily="34" charset="-120"/>
              </a:rPr>
              <a:t>AsyncStorage για αποθήκευση JWT token και διαχείριση authentication state.</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5402461"/>
            <a:ext cx="339328" cy="4242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6006" y="334804"/>
            <a:ext cx="4930140" cy="380405"/>
          </a:xfrm>
          <a:prstGeom prst="rect">
            <a:avLst/>
          </a:prstGeom>
          <a:noFill/>
          <a:ln/>
        </p:spPr>
        <p:txBody>
          <a:bodyPr wrap="none" lIns="0" tIns="0" rIns="0" bIns="0" rtlCol="0" anchor="t"/>
          <a:lstStyle/>
          <a:p>
            <a:pPr algn="l" indent="0" marL="0">
              <a:lnSpc>
                <a:spcPts val="2950"/>
              </a:lnSpc>
              <a:buNone/>
            </a:pPr>
            <a:r>
              <a:rPr lang="en-US" sz="2350" dirty="0">
                <a:solidFill>
                  <a:srgbClr val="FBF3FA"/>
                </a:solidFill>
                <a:latin typeface="Fira Mono Medium" pitchFamily="34" charset="0"/>
                <a:ea typeface="Fira Mono Medium" pitchFamily="34" charset="-122"/>
                <a:cs typeface="Fira Mono Medium" pitchFamily="34" charset="-120"/>
              </a:rPr>
              <a:t>Υλοποιημένες Οθόνες &amp; Flows</a:t>
            </a:r>
            <a:endParaRPr lang="en-US" sz="2350" dirty="0"/>
          </a:p>
        </p:txBody>
      </p:sp>
      <p:pic>
        <p:nvPicPr>
          <p:cNvPr id="3" name="Image 0" descr="preencoded.png">    </p:cNvPr>
          <p:cNvPicPr>
            <a:picLocks noChangeAspect="1"/>
          </p:cNvPicPr>
          <p:nvPr/>
        </p:nvPicPr>
        <p:blipFill>
          <a:blip r:embed="rId1"/>
          <a:stretch>
            <a:fillRect/>
          </a:stretch>
        </p:blipFill>
        <p:spPr>
          <a:xfrm>
            <a:off x="426006" y="958691"/>
            <a:ext cx="4491276" cy="5614035"/>
          </a:xfrm>
          <a:prstGeom prst="rect">
            <a:avLst/>
          </a:prstGeom>
        </p:spPr>
      </p:pic>
      <p:sp>
        <p:nvSpPr>
          <p:cNvPr id="4" name="Text 1"/>
          <p:cNvSpPr/>
          <p:nvPr/>
        </p:nvSpPr>
        <p:spPr>
          <a:xfrm>
            <a:off x="426006" y="6724888"/>
            <a:ext cx="1521738" cy="190143"/>
          </a:xfrm>
          <a:prstGeom prst="rect">
            <a:avLst/>
          </a:prstGeom>
          <a:noFill/>
          <a:ln/>
        </p:spPr>
        <p:txBody>
          <a:bodyPr wrap="none" lIns="0" tIns="0" rIns="0" bIns="0" rtlCol="0" anchor="t"/>
          <a:lstStyle/>
          <a:p>
            <a:pPr algn="l" indent="0" marL="0">
              <a:lnSpc>
                <a:spcPts val="1450"/>
              </a:lnSpc>
              <a:buNone/>
            </a:pPr>
            <a:r>
              <a:rPr lang="en-US" sz="1150" dirty="0">
                <a:solidFill>
                  <a:srgbClr val="E0D6DE"/>
                </a:solidFill>
                <a:latin typeface="Fira Mono Medium" pitchFamily="34" charset="0"/>
                <a:ea typeface="Fira Mono Medium" pitchFamily="34" charset="-122"/>
                <a:cs typeface="Fira Mono Medium" pitchFamily="34" charset="-120"/>
              </a:rPr>
              <a:t>Login &amp; Register</a:t>
            </a:r>
            <a:endParaRPr lang="en-US" sz="1150" dirty="0"/>
          </a:p>
        </p:txBody>
      </p:sp>
      <p:sp>
        <p:nvSpPr>
          <p:cNvPr id="5" name="Text 2"/>
          <p:cNvSpPr/>
          <p:nvPr/>
        </p:nvSpPr>
        <p:spPr>
          <a:xfrm>
            <a:off x="426006" y="6988016"/>
            <a:ext cx="4491276" cy="1363504"/>
          </a:xfrm>
          <a:prstGeom prst="rect">
            <a:avLst/>
          </a:prstGeom>
          <a:noFill/>
          <a:ln/>
        </p:spPr>
        <p:txBody>
          <a:bodyPr wrap="square" lIns="0" tIns="0" rIns="0" bIns="0" rtlCol="0" anchor="t"/>
          <a:lstStyle/>
          <a:p>
            <a:pPr algn="l" indent="0" marL="0">
              <a:lnSpc>
                <a:spcPts val="1500"/>
              </a:lnSpc>
              <a:buNone/>
            </a:pPr>
            <a:r>
              <a:rPr lang="en-US" sz="950" dirty="0">
                <a:solidFill>
                  <a:srgbClr val="E0D6DE"/>
                </a:solidFill>
                <a:latin typeface="Fira Sans" pitchFamily="34" charset="0"/>
                <a:ea typeface="Fira Sans" pitchFamily="34" charset="-122"/>
                <a:cs typeface="Fira Sans" pitchFamily="34" charset="-120"/>
              </a:rPr>
              <a:t>Εισαγωγή email/password, login με JWT, auto-login, error handling και εγγραφή νέου χρήστη με validation. Υλοποιήθηκε με React Hook Form για αποτελεσματική διαχείριση φορμών και Yup για σχήμα validation. Το JWT token αποθηκεύεται στο AsyncStorage επιτρέποντας την αυτόματη σύνδεση του χρήστη μετά την επανεκκίνηση της εφαρμογής. Περιλαμβάνει custom animations για feedback στον χρήστη και διαχείριση λαθών με ειδοποιήσεις σε περίπτωση αποτυχημένης σύνδεσης ή προβλήματος δικτύου.</a:t>
            </a:r>
            <a:endParaRPr lang="en-US" sz="950" dirty="0"/>
          </a:p>
        </p:txBody>
      </p:sp>
      <p:pic>
        <p:nvPicPr>
          <p:cNvPr id="6" name="Image 1" descr="preencoded.png">    </p:cNvPr>
          <p:cNvPicPr>
            <a:picLocks noChangeAspect="1"/>
          </p:cNvPicPr>
          <p:nvPr/>
        </p:nvPicPr>
        <p:blipFill>
          <a:blip r:embed="rId2"/>
          <a:stretch>
            <a:fillRect/>
          </a:stretch>
        </p:blipFill>
        <p:spPr>
          <a:xfrm>
            <a:off x="5069443" y="958691"/>
            <a:ext cx="4491395" cy="5614154"/>
          </a:xfrm>
          <a:prstGeom prst="rect">
            <a:avLst/>
          </a:prstGeom>
        </p:spPr>
      </p:pic>
      <p:sp>
        <p:nvSpPr>
          <p:cNvPr id="7" name="Text 3"/>
          <p:cNvSpPr/>
          <p:nvPr/>
        </p:nvSpPr>
        <p:spPr>
          <a:xfrm>
            <a:off x="5069443" y="6725007"/>
            <a:ext cx="1917263" cy="190143"/>
          </a:xfrm>
          <a:prstGeom prst="rect">
            <a:avLst/>
          </a:prstGeom>
          <a:noFill/>
          <a:ln/>
        </p:spPr>
        <p:txBody>
          <a:bodyPr wrap="none" lIns="0" tIns="0" rIns="0" bIns="0" rtlCol="0" anchor="t"/>
          <a:lstStyle/>
          <a:p>
            <a:pPr algn="l" indent="0" marL="0">
              <a:lnSpc>
                <a:spcPts val="1450"/>
              </a:lnSpc>
              <a:buNone/>
            </a:pPr>
            <a:r>
              <a:rPr lang="en-US" sz="1150" dirty="0">
                <a:solidFill>
                  <a:srgbClr val="E0D6DE"/>
                </a:solidFill>
                <a:latin typeface="Fira Mono Medium" pitchFamily="34" charset="0"/>
                <a:ea typeface="Fira Mono Medium" pitchFamily="34" charset="-122"/>
                <a:cs typeface="Fira Mono Medium" pitchFamily="34" charset="-120"/>
              </a:rPr>
              <a:t>Αναζήτηση Εστιατορίων</a:t>
            </a:r>
            <a:endParaRPr lang="en-US" sz="1150" dirty="0"/>
          </a:p>
        </p:txBody>
      </p:sp>
      <p:sp>
        <p:nvSpPr>
          <p:cNvPr id="8" name="Text 4"/>
          <p:cNvSpPr/>
          <p:nvPr/>
        </p:nvSpPr>
        <p:spPr>
          <a:xfrm>
            <a:off x="5069443" y="6988135"/>
            <a:ext cx="4491395" cy="1558290"/>
          </a:xfrm>
          <a:prstGeom prst="rect">
            <a:avLst/>
          </a:prstGeom>
          <a:noFill/>
          <a:ln/>
        </p:spPr>
        <p:txBody>
          <a:bodyPr wrap="square" lIns="0" tIns="0" rIns="0" bIns="0" rtlCol="0" anchor="t"/>
          <a:lstStyle/>
          <a:p>
            <a:pPr algn="l" indent="0" marL="0">
              <a:lnSpc>
                <a:spcPts val="1500"/>
              </a:lnSpc>
              <a:buNone/>
            </a:pPr>
            <a:r>
              <a:rPr lang="en-US" sz="950" dirty="0">
                <a:solidFill>
                  <a:srgbClr val="E0D6DE"/>
                </a:solidFill>
                <a:latin typeface="Fira Sans" pitchFamily="34" charset="0"/>
                <a:ea typeface="Fira Sans" pitchFamily="34" charset="-122"/>
                <a:cs typeface="Fira Sans" pitchFamily="34" charset="-120"/>
              </a:rPr>
              <a:t>Λήψη λίστας εστιατορίων από backend, αναζήτηση με query params (backend search) με debouncing και pull-to-refresh. Υλοποιήθηκε με FlatList για βελτιστοποιημένη απόδοση και pagination για διαχείριση μεγάλων datasets. Η αναζήτηση χρησιμοποιεί useCallback hook για debounce λειτουργία 500ms, μειώνοντας τα API calls. Ενσωματώθηκαν skeleton loading states για καλύτερο UX κατά τη φόρτωση και error boundaries για αποτροπή κατάρρευσης της εφαρμογής σε περίπτωση σφάλματος. Προστέθηκε επίσης φίλτρο ανά περιοχή και κατηγορία εστιατορίου.</a:t>
            </a:r>
            <a:endParaRPr lang="en-US" sz="950" dirty="0"/>
          </a:p>
        </p:txBody>
      </p:sp>
      <p:pic>
        <p:nvPicPr>
          <p:cNvPr id="9" name="Image 2" descr="preencoded.png">    </p:cNvPr>
          <p:cNvPicPr>
            <a:picLocks noChangeAspect="1"/>
          </p:cNvPicPr>
          <p:nvPr/>
        </p:nvPicPr>
        <p:blipFill>
          <a:blip r:embed="rId3"/>
          <a:stretch>
            <a:fillRect/>
          </a:stretch>
        </p:blipFill>
        <p:spPr>
          <a:xfrm>
            <a:off x="9713000" y="958691"/>
            <a:ext cx="4491395" cy="5614154"/>
          </a:xfrm>
          <a:prstGeom prst="rect">
            <a:avLst/>
          </a:prstGeom>
        </p:spPr>
      </p:pic>
      <p:sp>
        <p:nvSpPr>
          <p:cNvPr id="10" name="Text 5"/>
          <p:cNvSpPr/>
          <p:nvPr/>
        </p:nvSpPr>
        <p:spPr>
          <a:xfrm>
            <a:off x="9713000" y="6725007"/>
            <a:ext cx="1825943" cy="190143"/>
          </a:xfrm>
          <a:prstGeom prst="rect">
            <a:avLst/>
          </a:prstGeom>
          <a:noFill/>
          <a:ln/>
        </p:spPr>
        <p:txBody>
          <a:bodyPr wrap="none" lIns="0" tIns="0" rIns="0" bIns="0" rtlCol="0" anchor="t"/>
          <a:lstStyle/>
          <a:p>
            <a:pPr algn="l" indent="0" marL="0">
              <a:lnSpc>
                <a:spcPts val="1450"/>
              </a:lnSpc>
              <a:buNone/>
            </a:pPr>
            <a:r>
              <a:rPr lang="en-US" sz="1150" dirty="0">
                <a:solidFill>
                  <a:srgbClr val="E0D6DE"/>
                </a:solidFill>
                <a:latin typeface="Fira Mono Medium" pitchFamily="34" charset="0"/>
                <a:ea typeface="Fira Mono Medium" pitchFamily="34" charset="-122"/>
                <a:cs typeface="Fira Mono Medium" pitchFamily="34" charset="-120"/>
              </a:rPr>
              <a:t>Κράτηση &amp; Διαχείριση</a:t>
            </a:r>
            <a:endParaRPr lang="en-US" sz="1150" dirty="0"/>
          </a:p>
        </p:txBody>
      </p:sp>
      <p:sp>
        <p:nvSpPr>
          <p:cNvPr id="11" name="Text 6"/>
          <p:cNvSpPr/>
          <p:nvPr/>
        </p:nvSpPr>
        <p:spPr>
          <a:xfrm>
            <a:off x="9713000" y="6988135"/>
            <a:ext cx="4491395" cy="1753076"/>
          </a:xfrm>
          <a:prstGeom prst="rect">
            <a:avLst/>
          </a:prstGeom>
          <a:noFill/>
          <a:ln/>
        </p:spPr>
        <p:txBody>
          <a:bodyPr wrap="square" lIns="0" tIns="0" rIns="0" bIns="0" rtlCol="0" anchor="t"/>
          <a:lstStyle/>
          <a:p>
            <a:pPr algn="l" indent="0" marL="0">
              <a:lnSpc>
                <a:spcPts val="1500"/>
              </a:lnSpc>
              <a:buNone/>
            </a:pPr>
            <a:r>
              <a:rPr lang="en-US" sz="950" dirty="0">
                <a:solidFill>
                  <a:srgbClr val="E0D6DE"/>
                </a:solidFill>
                <a:latin typeface="Fira Sans" pitchFamily="34" charset="0"/>
                <a:ea typeface="Fira Sans" pitchFamily="34" charset="-122"/>
                <a:cs typeface="Fira Sans" pitchFamily="34" charset="-120"/>
              </a:rPr>
              <a:t>Επιλογή ημερομηνίας/ώρας, αριθμός ατόμων, προβολή ιστορικού κρατήσεων και διαγραφή/τροποποίηση κράτησης. Χρησιμοποιήθηκε η βιβλιοθήκη react-native-calendar για επιλογή ημερομηνίας με custom styling για συνέπεια με το υπόλοιπο UI. Η διαχείριση κρατήσεων περιλαμβάνει optimistic updates για άμεση ανταπόκριση στο UI και background synchronization με το backend. Υποστηρίζεται ειδοποίηση χρήστη με push notifications 24 ώρες και 1 ώρα πριν την κράτηση, καθώς και δυνατότητα προσθήκης της κράτησης στο ημερολόγιο του κινητού. Όλες οι αλλαγές επικυρώνονται σε πραγματικό χρόνο για αποφυγή διπλών κρατήσεων.</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49617"/>
            <a:ext cx="7484150" cy="708779"/>
          </a:xfrm>
          <a:prstGeom prst="rect">
            <a:avLst/>
          </a:prstGeom>
          <a:noFill/>
          <a:ln/>
        </p:spPr>
        <p:txBody>
          <a:bodyPr wrap="non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UI/UX &amp; Error Handling</a:t>
            </a:r>
            <a:endParaRPr lang="en-US" sz="4450" dirty="0"/>
          </a:p>
        </p:txBody>
      </p:sp>
      <p:sp>
        <p:nvSpPr>
          <p:cNvPr id="3" name="Shape 1"/>
          <p:cNvSpPr/>
          <p:nvPr/>
        </p:nvSpPr>
        <p:spPr>
          <a:xfrm>
            <a:off x="793790" y="1912025"/>
            <a:ext cx="1630323" cy="1306949"/>
          </a:xfrm>
          <a:prstGeom prst="roundRect">
            <a:avLst>
              <a:gd name="adj" fmla="val 2603"/>
            </a:avLst>
          </a:prstGeom>
          <a:solidFill>
            <a:srgbClr val="2E2E2F"/>
          </a:solidFill>
          <a:ln/>
        </p:spPr>
      </p:sp>
      <p:pic>
        <p:nvPicPr>
          <p:cNvPr id="4" name="Image 0" descr="preencoded.png">    </p:cNvPr>
          <p:cNvPicPr>
            <a:picLocks noChangeAspect="1"/>
          </p:cNvPicPr>
          <p:nvPr/>
        </p:nvPicPr>
        <p:blipFill>
          <a:blip r:embed="rId1"/>
          <a:stretch>
            <a:fillRect/>
          </a:stretch>
        </p:blipFill>
        <p:spPr>
          <a:xfrm>
            <a:off x="1449467" y="2366129"/>
            <a:ext cx="318968" cy="398621"/>
          </a:xfrm>
          <a:prstGeom prst="rect">
            <a:avLst/>
          </a:prstGeom>
        </p:spPr>
      </p:pic>
      <p:sp>
        <p:nvSpPr>
          <p:cNvPr id="5" name="Text 2"/>
          <p:cNvSpPr/>
          <p:nvPr/>
        </p:nvSpPr>
        <p:spPr>
          <a:xfrm>
            <a:off x="2650927" y="21388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Μοντέρνο UI</a:t>
            </a:r>
            <a:endParaRPr lang="en-US" sz="2200" dirty="0"/>
          </a:p>
        </p:txBody>
      </p:sp>
      <p:sp>
        <p:nvSpPr>
          <p:cNvPr id="6" name="Text 3"/>
          <p:cNvSpPr/>
          <p:nvPr/>
        </p:nvSpPr>
        <p:spPr>
          <a:xfrm>
            <a:off x="2650927" y="2629257"/>
            <a:ext cx="4608076"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Responsive σχεδιασμός με loading indicators</a:t>
            </a:r>
            <a:endParaRPr lang="en-US" sz="1750" dirty="0"/>
          </a:p>
        </p:txBody>
      </p:sp>
      <p:sp>
        <p:nvSpPr>
          <p:cNvPr id="7" name="Shape 4"/>
          <p:cNvSpPr/>
          <p:nvPr/>
        </p:nvSpPr>
        <p:spPr>
          <a:xfrm>
            <a:off x="2537460" y="3203734"/>
            <a:ext cx="11185803" cy="15240"/>
          </a:xfrm>
          <a:prstGeom prst="roundRect">
            <a:avLst>
              <a:gd name="adj" fmla="val 223256"/>
            </a:avLst>
          </a:prstGeom>
          <a:solidFill>
            <a:srgbClr val="474748"/>
          </a:solidFill>
          <a:ln/>
        </p:spPr>
      </p:sp>
      <p:sp>
        <p:nvSpPr>
          <p:cNvPr id="8" name="Shape 5"/>
          <p:cNvSpPr/>
          <p:nvPr/>
        </p:nvSpPr>
        <p:spPr>
          <a:xfrm>
            <a:off x="793790" y="3332321"/>
            <a:ext cx="3260646" cy="1306949"/>
          </a:xfrm>
          <a:prstGeom prst="roundRect">
            <a:avLst>
              <a:gd name="adj" fmla="val 2603"/>
            </a:avLst>
          </a:prstGeom>
          <a:solidFill>
            <a:srgbClr val="2E2E2F"/>
          </a:solidFill>
          <a:ln/>
        </p:spPr>
      </p:sp>
      <p:pic>
        <p:nvPicPr>
          <p:cNvPr id="9" name="Image 1" descr="preencoded.png">    </p:cNvPr>
          <p:cNvPicPr>
            <a:picLocks noChangeAspect="1"/>
          </p:cNvPicPr>
          <p:nvPr/>
        </p:nvPicPr>
        <p:blipFill>
          <a:blip r:embed="rId2"/>
          <a:stretch>
            <a:fillRect/>
          </a:stretch>
        </p:blipFill>
        <p:spPr>
          <a:xfrm>
            <a:off x="2264569" y="3786426"/>
            <a:ext cx="318968" cy="398621"/>
          </a:xfrm>
          <a:prstGeom prst="rect">
            <a:avLst/>
          </a:prstGeom>
        </p:spPr>
      </p:pic>
      <p:sp>
        <p:nvSpPr>
          <p:cNvPr id="10" name="Text 6"/>
          <p:cNvSpPr/>
          <p:nvPr/>
        </p:nvSpPr>
        <p:spPr>
          <a:xfrm>
            <a:off x="4281249" y="35591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Validation</a:t>
            </a:r>
            <a:endParaRPr lang="en-US" sz="2200" dirty="0"/>
          </a:p>
        </p:txBody>
      </p:sp>
      <p:sp>
        <p:nvSpPr>
          <p:cNvPr id="11" name="Text 7"/>
          <p:cNvSpPr/>
          <p:nvPr/>
        </p:nvSpPr>
        <p:spPr>
          <a:xfrm>
            <a:off x="4281249" y="4049554"/>
            <a:ext cx="425517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Έλεγχος εγκυρότητας δεδομένων φορμών</a:t>
            </a:r>
            <a:endParaRPr lang="en-US" sz="1750" dirty="0"/>
          </a:p>
        </p:txBody>
      </p:sp>
      <p:sp>
        <p:nvSpPr>
          <p:cNvPr id="12" name="Shape 8"/>
          <p:cNvSpPr/>
          <p:nvPr/>
        </p:nvSpPr>
        <p:spPr>
          <a:xfrm>
            <a:off x="4167783" y="4624030"/>
            <a:ext cx="9555480" cy="15240"/>
          </a:xfrm>
          <a:prstGeom prst="roundRect">
            <a:avLst>
              <a:gd name="adj" fmla="val 223256"/>
            </a:avLst>
          </a:prstGeom>
          <a:solidFill>
            <a:srgbClr val="474748"/>
          </a:solidFill>
          <a:ln/>
        </p:spPr>
      </p:sp>
      <p:sp>
        <p:nvSpPr>
          <p:cNvPr id="13" name="Shape 9"/>
          <p:cNvSpPr/>
          <p:nvPr/>
        </p:nvSpPr>
        <p:spPr>
          <a:xfrm>
            <a:off x="793790" y="4752618"/>
            <a:ext cx="4890968" cy="1306949"/>
          </a:xfrm>
          <a:prstGeom prst="roundRect">
            <a:avLst>
              <a:gd name="adj" fmla="val 2603"/>
            </a:avLst>
          </a:prstGeom>
          <a:solidFill>
            <a:srgbClr val="2E2E2F"/>
          </a:solidFill>
          <a:ln/>
        </p:spPr>
      </p:sp>
      <p:pic>
        <p:nvPicPr>
          <p:cNvPr id="14" name="Image 2" descr="preencoded.png">    </p:cNvPr>
          <p:cNvPicPr>
            <a:picLocks noChangeAspect="1"/>
          </p:cNvPicPr>
          <p:nvPr/>
        </p:nvPicPr>
        <p:blipFill>
          <a:blip r:embed="rId3"/>
          <a:stretch>
            <a:fillRect/>
          </a:stretch>
        </p:blipFill>
        <p:spPr>
          <a:xfrm>
            <a:off x="3079790" y="5206722"/>
            <a:ext cx="318968" cy="398621"/>
          </a:xfrm>
          <a:prstGeom prst="rect">
            <a:avLst/>
          </a:prstGeom>
        </p:spPr>
      </p:pic>
      <p:sp>
        <p:nvSpPr>
          <p:cNvPr id="15" name="Text 10"/>
          <p:cNvSpPr/>
          <p:nvPr/>
        </p:nvSpPr>
        <p:spPr>
          <a:xfrm>
            <a:off x="5911572" y="49794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Feedback</a:t>
            </a:r>
            <a:endParaRPr lang="en-US" sz="2200" dirty="0"/>
          </a:p>
        </p:txBody>
      </p:sp>
      <p:sp>
        <p:nvSpPr>
          <p:cNvPr id="16" name="Text 11"/>
          <p:cNvSpPr/>
          <p:nvPr/>
        </p:nvSpPr>
        <p:spPr>
          <a:xfrm>
            <a:off x="5911572" y="5469850"/>
            <a:ext cx="340983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Alerts για ενημέρωση του χρήστη</a:t>
            </a:r>
            <a:endParaRPr lang="en-US" sz="1750" dirty="0"/>
          </a:p>
        </p:txBody>
      </p:sp>
      <p:sp>
        <p:nvSpPr>
          <p:cNvPr id="17" name="Shape 12"/>
          <p:cNvSpPr/>
          <p:nvPr/>
        </p:nvSpPr>
        <p:spPr>
          <a:xfrm>
            <a:off x="5798106" y="6044327"/>
            <a:ext cx="7925157" cy="15240"/>
          </a:xfrm>
          <a:prstGeom prst="roundRect">
            <a:avLst>
              <a:gd name="adj" fmla="val 223256"/>
            </a:avLst>
          </a:prstGeom>
          <a:solidFill>
            <a:srgbClr val="474748"/>
          </a:solidFill>
          <a:ln/>
        </p:spPr>
      </p:sp>
      <p:sp>
        <p:nvSpPr>
          <p:cNvPr id="18" name="Shape 13"/>
          <p:cNvSpPr/>
          <p:nvPr/>
        </p:nvSpPr>
        <p:spPr>
          <a:xfrm>
            <a:off x="793790" y="6172914"/>
            <a:ext cx="6521410" cy="1306949"/>
          </a:xfrm>
          <a:prstGeom prst="roundRect">
            <a:avLst>
              <a:gd name="adj" fmla="val 2603"/>
            </a:avLst>
          </a:prstGeom>
          <a:solidFill>
            <a:srgbClr val="2E2E2F"/>
          </a:solidFill>
          <a:ln/>
        </p:spPr>
      </p:sp>
      <p:pic>
        <p:nvPicPr>
          <p:cNvPr id="19" name="Image 3" descr="preencoded.png">    </p:cNvPr>
          <p:cNvPicPr>
            <a:picLocks noChangeAspect="1"/>
          </p:cNvPicPr>
          <p:nvPr/>
        </p:nvPicPr>
        <p:blipFill>
          <a:blip r:embed="rId4"/>
          <a:stretch>
            <a:fillRect/>
          </a:stretch>
        </p:blipFill>
        <p:spPr>
          <a:xfrm>
            <a:off x="3895011" y="6627019"/>
            <a:ext cx="318968" cy="398621"/>
          </a:xfrm>
          <a:prstGeom prst="rect">
            <a:avLst/>
          </a:prstGeom>
        </p:spPr>
      </p:pic>
      <p:sp>
        <p:nvSpPr>
          <p:cNvPr id="20" name="Text 14"/>
          <p:cNvSpPr/>
          <p:nvPr/>
        </p:nvSpPr>
        <p:spPr>
          <a:xfrm>
            <a:off x="7542014" y="63997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Error Handling</a:t>
            </a:r>
            <a:endParaRPr lang="en-US" sz="2200" dirty="0"/>
          </a:p>
        </p:txBody>
      </p:sp>
      <p:sp>
        <p:nvSpPr>
          <p:cNvPr id="21" name="Text 15"/>
          <p:cNvSpPr/>
          <p:nvPr/>
        </p:nvSpPr>
        <p:spPr>
          <a:xfrm>
            <a:off x="7542014" y="6890147"/>
            <a:ext cx="5302687"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Διαχωρισμός σφαλμάτων δικτύου, server, validation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83737" y="1005721"/>
            <a:ext cx="6654998" cy="533400"/>
          </a:xfrm>
          <a:prstGeom prst="rect">
            <a:avLst/>
          </a:prstGeom>
          <a:noFill/>
          <a:ln/>
        </p:spPr>
        <p:txBody>
          <a:bodyPr wrap="none" lIns="0" tIns="0" rIns="0" bIns="0" rtlCol="0" anchor="t"/>
          <a:lstStyle/>
          <a:p>
            <a:pPr algn="l" indent="0" marL="0">
              <a:lnSpc>
                <a:spcPts val="4150"/>
              </a:lnSpc>
              <a:buNone/>
            </a:pPr>
            <a:r>
              <a:rPr lang="en-US" sz="3350" dirty="0">
                <a:solidFill>
                  <a:srgbClr val="FBF3FA"/>
                </a:solidFill>
                <a:latin typeface="Fira Mono Medium" pitchFamily="34" charset="0"/>
                <a:ea typeface="Fira Mono Medium" pitchFamily="34" charset="-122"/>
                <a:cs typeface="Fira Mono Medium" pitchFamily="34" charset="-120"/>
              </a:rPr>
              <a:t>Πίνακας Κάλυψης Απαιτήσεων</a:t>
            </a:r>
            <a:endParaRPr lang="en-US" sz="3350" dirty="0"/>
          </a:p>
        </p:txBody>
      </p:sp>
      <p:sp>
        <p:nvSpPr>
          <p:cNvPr id="4" name="Shape 1"/>
          <p:cNvSpPr/>
          <p:nvPr/>
        </p:nvSpPr>
        <p:spPr>
          <a:xfrm>
            <a:off x="6083737" y="1795105"/>
            <a:ext cx="7949327" cy="5428774"/>
          </a:xfrm>
          <a:prstGeom prst="roundRect">
            <a:avLst>
              <a:gd name="adj" fmla="val 472"/>
            </a:avLst>
          </a:prstGeom>
          <a:noFill/>
          <a:ln w="7620">
            <a:solidFill>
              <a:srgbClr val="FFFFFF">
                <a:alpha val="24000"/>
              </a:srgbClr>
            </a:solidFill>
            <a:prstDash val="solid"/>
          </a:ln>
        </p:spPr>
      </p:sp>
      <p:sp>
        <p:nvSpPr>
          <p:cNvPr id="5" name="Shape 2"/>
          <p:cNvSpPr/>
          <p:nvPr/>
        </p:nvSpPr>
        <p:spPr>
          <a:xfrm>
            <a:off x="6091357" y="1802725"/>
            <a:ext cx="7933253" cy="492919"/>
          </a:xfrm>
          <a:prstGeom prst="rect">
            <a:avLst/>
          </a:prstGeom>
          <a:solidFill>
            <a:srgbClr val="FFFFFF">
              <a:alpha val="4000"/>
            </a:srgbClr>
          </a:solidFill>
          <a:ln/>
        </p:spPr>
      </p:sp>
      <p:sp>
        <p:nvSpPr>
          <p:cNvPr id="6" name="Text 3"/>
          <p:cNvSpPr/>
          <p:nvPr/>
        </p:nvSpPr>
        <p:spPr>
          <a:xfrm>
            <a:off x="6262807" y="1912739"/>
            <a:ext cx="2299097" cy="272891"/>
          </a:xfrm>
          <a:prstGeom prst="rect">
            <a:avLst/>
          </a:prstGeom>
          <a:noFill/>
          <a:ln/>
        </p:spPr>
        <p:txBody>
          <a:bodyPr wrap="none" lIns="0" tIns="0" rIns="0" bIns="0" rtlCol="0" anchor="t"/>
          <a:lstStyle/>
          <a:p>
            <a:pPr algn="l" indent="0" marL="0">
              <a:lnSpc>
                <a:spcPts val="2150"/>
              </a:lnSpc>
              <a:buNone/>
            </a:pPr>
            <a:r>
              <a:rPr lang="en-US" sz="1300" b="1" dirty="0">
                <a:solidFill>
                  <a:srgbClr val="E0D6DE"/>
                </a:solidFill>
                <a:latin typeface="Fira Sans" pitchFamily="34" charset="0"/>
                <a:ea typeface="Fira Sans" pitchFamily="34" charset="-122"/>
                <a:cs typeface="Fira Sans" pitchFamily="34" charset="-120"/>
              </a:rPr>
              <a:t>Κατηγορία</a:t>
            </a:r>
            <a:endParaRPr lang="en-US" sz="1300" dirty="0"/>
          </a:p>
        </p:txBody>
      </p:sp>
      <p:sp>
        <p:nvSpPr>
          <p:cNvPr id="7" name="Text 4"/>
          <p:cNvSpPr/>
          <p:nvPr/>
        </p:nvSpPr>
        <p:spPr>
          <a:xfrm>
            <a:off x="8910757" y="1912739"/>
            <a:ext cx="2295287" cy="272891"/>
          </a:xfrm>
          <a:prstGeom prst="rect">
            <a:avLst/>
          </a:prstGeom>
          <a:noFill/>
          <a:ln/>
        </p:spPr>
        <p:txBody>
          <a:bodyPr wrap="none" lIns="0" tIns="0" rIns="0" bIns="0" rtlCol="0" anchor="t"/>
          <a:lstStyle/>
          <a:p>
            <a:pPr algn="l" indent="0" marL="0">
              <a:lnSpc>
                <a:spcPts val="2150"/>
              </a:lnSpc>
              <a:buNone/>
            </a:pPr>
            <a:r>
              <a:rPr lang="en-US" sz="1300" b="1" dirty="0">
                <a:solidFill>
                  <a:srgbClr val="E0D6DE"/>
                </a:solidFill>
                <a:latin typeface="Fira Sans" pitchFamily="34" charset="0"/>
                <a:ea typeface="Fira Sans" pitchFamily="34" charset="-122"/>
                <a:cs typeface="Fira Sans" pitchFamily="34" charset="-120"/>
              </a:rPr>
              <a:t>Κριτήριο Αξιολόγησης</a:t>
            </a:r>
            <a:endParaRPr lang="en-US" sz="1300" dirty="0"/>
          </a:p>
        </p:txBody>
      </p:sp>
      <p:sp>
        <p:nvSpPr>
          <p:cNvPr id="8" name="Text 5"/>
          <p:cNvSpPr/>
          <p:nvPr/>
        </p:nvSpPr>
        <p:spPr>
          <a:xfrm>
            <a:off x="11554897" y="1912739"/>
            <a:ext cx="2299097" cy="272891"/>
          </a:xfrm>
          <a:prstGeom prst="rect">
            <a:avLst/>
          </a:prstGeom>
          <a:noFill/>
          <a:ln/>
        </p:spPr>
        <p:txBody>
          <a:bodyPr wrap="none" lIns="0" tIns="0" rIns="0" bIns="0" rtlCol="0" anchor="t"/>
          <a:lstStyle/>
          <a:p>
            <a:pPr algn="l" indent="0" marL="0">
              <a:lnSpc>
                <a:spcPts val="2150"/>
              </a:lnSpc>
              <a:buNone/>
            </a:pPr>
            <a:r>
              <a:rPr lang="en-US" sz="1300" b="1" dirty="0">
                <a:solidFill>
                  <a:srgbClr val="E0D6DE"/>
                </a:solidFill>
                <a:latin typeface="Fira Sans" pitchFamily="34" charset="0"/>
                <a:ea typeface="Fira Sans" pitchFamily="34" charset="-122"/>
                <a:cs typeface="Fira Sans" pitchFamily="34" charset="-120"/>
              </a:rPr>
              <a:t>Υλοποίηση</a:t>
            </a:r>
            <a:endParaRPr lang="en-US" sz="1300" dirty="0"/>
          </a:p>
        </p:txBody>
      </p:sp>
      <p:sp>
        <p:nvSpPr>
          <p:cNvPr id="9" name="Shape 6"/>
          <p:cNvSpPr/>
          <p:nvPr/>
        </p:nvSpPr>
        <p:spPr>
          <a:xfrm>
            <a:off x="6091357" y="2295644"/>
            <a:ext cx="7933253" cy="1311593"/>
          </a:xfrm>
          <a:prstGeom prst="rect">
            <a:avLst/>
          </a:prstGeom>
          <a:solidFill>
            <a:srgbClr val="000000">
              <a:alpha val="4000"/>
            </a:srgbClr>
          </a:solidFill>
          <a:ln/>
        </p:spPr>
      </p:sp>
      <p:sp>
        <p:nvSpPr>
          <p:cNvPr id="10" name="Text 7"/>
          <p:cNvSpPr/>
          <p:nvPr/>
        </p:nvSpPr>
        <p:spPr>
          <a:xfrm>
            <a:off x="6262807" y="2405658"/>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Frontend</a:t>
            </a:r>
            <a:endParaRPr lang="en-US" sz="1300" dirty="0"/>
          </a:p>
        </p:txBody>
      </p:sp>
      <p:sp>
        <p:nvSpPr>
          <p:cNvPr id="11" name="Text 8"/>
          <p:cNvSpPr/>
          <p:nvPr/>
        </p:nvSpPr>
        <p:spPr>
          <a:xfrm>
            <a:off x="8910757" y="2405658"/>
            <a:ext cx="2295287" cy="1091565"/>
          </a:xfrm>
          <a:prstGeom prst="rect">
            <a:avLst/>
          </a:prstGeom>
          <a:noFill/>
          <a:ln/>
        </p:spPr>
        <p:txBody>
          <a:bodyPr wrap="squar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Εγγραφή/Σύνδεση, JWT, αναζήτηση, κράτηση, προφίλ, διαγραφή/τροποποίηση, UI/UX, feedback</a:t>
            </a:r>
            <a:endParaRPr lang="en-US" sz="1300" dirty="0"/>
          </a:p>
        </p:txBody>
      </p:sp>
      <p:sp>
        <p:nvSpPr>
          <p:cNvPr id="12" name="Text 9"/>
          <p:cNvSpPr/>
          <p:nvPr/>
        </p:nvSpPr>
        <p:spPr>
          <a:xfrm>
            <a:off x="11554897" y="2405658"/>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Fira Sans" pitchFamily="34" charset="0"/>
                <a:ea typeface="Fira Sans" pitchFamily="34" charset="-122"/>
                <a:cs typeface="Fira Sans" pitchFamily="34" charset="-120"/>
              </a:rPr>
              <a:t>✔️</a:t>
            </a:r>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 Πλήρης</a:t>
            </a:r>
            <a:endParaRPr lang="en-US" sz="1300" dirty="0"/>
          </a:p>
        </p:txBody>
      </p:sp>
      <p:sp>
        <p:nvSpPr>
          <p:cNvPr id="13" name="Shape 10"/>
          <p:cNvSpPr/>
          <p:nvPr/>
        </p:nvSpPr>
        <p:spPr>
          <a:xfrm>
            <a:off x="6091357" y="3607237"/>
            <a:ext cx="7933253" cy="1038701"/>
          </a:xfrm>
          <a:prstGeom prst="rect">
            <a:avLst/>
          </a:prstGeom>
          <a:solidFill>
            <a:srgbClr val="FFFFFF">
              <a:alpha val="4000"/>
            </a:srgbClr>
          </a:solidFill>
          <a:ln/>
        </p:spPr>
      </p:sp>
      <p:sp>
        <p:nvSpPr>
          <p:cNvPr id="14" name="Text 11"/>
          <p:cNvSpPr/>
          <p:nvPr/>
        </p:nvSpPr>
        <p:spPr>
          <a:xfrm>
            <a:off x="6262807" y="3717250"/>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Backend</a:t>
            </a:r>
            <a:endParaRPr lang="en-US" sz="1300" dirty="0"/>
          </a:p>
        </p:txBody>
      </p:sp>
      <p:sp>
        <p:nvSpPr>
          <p:cNvPr id="15" name="Text 12"/>
          <p:cNvSpPr/>
          <p:nvPr/>
        </p:nvSpPr>
        <p:spPr>
          <a:xfrm>
            <a:off x="8910757" y="3717250"/>
            <a:ext cx="2295287" cy="818674"/>
          </a:xfrm>
          <a:prstGeom prst="rect">
            <a:avLst/>
          </a:prstGeom>
          <a:noFill/>
          <a:ln/>
        </p:spPr>
        <p:txBody>
          <a:bodyPr wrap="squar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REST API, JWT, CRUD, backend search, διασύνδεση με DB, αρχιτεκτονική</a:t>
            </a:r>
            <a:endParaRPr lang="en-US" sz="1300" dirty="0"/>
          </a:p>
        </p:txBody>
      </p:sp>
      <p:sp>
        <p:nvSpPr>
          <p:cNvPr id="16" name="Text 13"/>
          <p:cNvSpPr/>
          <p:nvPr/>
        </p:nvSpPr>
        <p:spPr>
          <a:xfrm>
            <a:off x="11554897" y="3717250"/>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Fira Sans" pitchFamily="34" charset="0"/>
                <a:ea typeface="Fira Sans" pitchFamily="34" charset="-122"/>
                <a:cs typeface="Fira Sans" pitchFamily="34" charset="-120"/>
              </a:rPr>
              <a:t>✔️</a:t>
            </a:r>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 Πλήρης</a:t>
            </a:r>
            <a:endParaRPr lang="en-US" sz="1300" dirty="0"/>
          </a:p>
        </p:txBody>
      </p:sp>
      <p:sp>
        <p:nvSpPr>
          <p:cNvPr id="17" name="Shape 14"/>
          <p:cNvSpPr/>
          <p:nvPr/>
        </p:nvSpPr>
        <p:spPr>
          <a:xfrm>
            <a:off x="6091357" y="4645938"/>
            <a:ext cx="7933253" cy="765810"/>
          </a:xfrm>
          <a:prstGeom prst="rect">
            <a:avLst/>
          </a:prstGeom>
          <a:solidFill>
            <a:srgbClr val="000000">
              <a:alpha val="4000"/>
            </a:srgbClr>
          </a:solidFill>
          <a:ln/>
        </p:spPr>
      </p:sp>
      <p:sp>
        <p:nvSpPr>
          <p:cNvPr id="18" name="Text 15"/>
          <p:cNvSpPr/>
          <p:nvPr/>
        </p:nvSpPr>
        <p:spPr>
          <a:xfrm>
            <a:off x="6262807" y="4755952"/>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Database</a:t>
            </a:r>
            <a:endParaRPr lang="en-US" sz="1300" dirty="0"/>
          </a:p>
        </p:txBody>
      </p:sp>
      <p:sp>
        <p:nvSpPr>
          <p:cNvPr id="19" name="Text 16"/>
          <p:cNvSpPr/>
          <p:nvPr/>
        </p:nvSpPr>
        <p:spPr>
          <a:xfrm>
            <a:off x="8910757" y="4755952"/>
            <a:ext cx="2295287" cy="545783"/>
          </a:xfrm>
          <a:prstGeom prst="rect">
            <a:avLst/>
          </a:prstGeom>
          <a:noFill/>
          <a:ln/>
        </p:spPr>
        <p:txBody>
          <a:bodyPr wrap="squar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Κανονικοποίηση, σχέσεις, indexes, queries</a:t>
            </a:r>
            <a:endParaRPr lang="en-US" sz="1300" dirty="0"/>
          </a:p>
        </p:txBody>
      </p:sp>
      <p:sp>
        <p:nvSpPr>
          <p:cNvPr id="20" name="Text 17"/>
          <p:cNvSpPr/>
          <p:nvPr/>
        </p:nvSpPr>
        <p:spPr>
          <a:xfrm>
            <a:off x="11554897" y="4755952"/>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Fira Sans" pitchFamily="34" charset="0"/>
                <a:ea typeface="Fira Sans" pitchFamily="34" charset="-122"/>
                <a:cs typeface="Fira Sans" pitchFamily="34" charset="-120"/>
              </a:rPr>
              <a:t>✔️</a:t>
            </a:r>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 Πλήρης</a:t>
            </a:r>
            <a:endParaRPr lang="en-US" sz="1300" dirty="0"/>
          </a:p>
        </p:txBody>
      </p:sp>
      <p:sp>
        <p:nvSpPr>
          <p:cNvPr id="21" name="Shape 18"/>
          <p:cNvSpPr/>
          <p:nvPr/>
        </p:nvSpPr>
        <p:spPr>
          <a:xfrm>
            <a:off x="6091357" y="5411748"/>
            <a:ext cx="7933253" cy="765810"/>
          </a:xfrm>
          <a:prstGeom prst="rect">
            <a:avLst/>
          </a:prstGeom>
          <a:solidFill>
            <a:srgbClr val="FFFFFF">
              <a:alpha val="4000"/>
            </a:srgbClr>
          </a:solidFill>
          <a:ln/>
        </p:spPr>
      </p:sp>
      <p:sp>
        <p:nvSpPr>
          <p:cNvPr id="22" name="Text 19"/>
          <p:cNvSpPr/>
          <p:nvPr/>
        </p:nvSpPr>
        <p:spPr>
          <a:xfrm>
            <a:off x="6262807" y="5521762"/>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Error Handling</a:t>
            </a:r>
            <a:endParaRPr lang="en-US" sz="1300" dirty="0"/>
          </a:p>
        </p:txBody>
      </p:sp>
      <p:sp>
        <p:nvSpPr>
          <p:cNvPr id="23" name="Text 20"/>
          <p:cNvSpPr/>
          <p:nvPr/>
        </p:nvSpPr>
        <p:spPr>
          <a:xfrm>
            <a:off x="8910757" y="5521762"/>
            <a:ext cx="2295287" cy="545783"/>
          </a:xfrm>
          <a:prstGeom prst="rect">
            <a:avLst/>
          </a:prstGeom>
          <a:noFill/>
          <a:ln/>
        </p:spPr>
        <p:txBody>
          <a:bodyPr wrap="squar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Validation, network/server errors, feedback</a:t>
            </a:r>
            <a:endParaRPr lang="en-US" sz="1300" dirty="0"/>
          </a:p>
        </p:txBody>
      </p:sp>
      <p:sp>
        <p:nvSpPr>
          <p:cNvPr id="24" name="Text 21"/>
          <p:cNvSpPr/>
          <p:nvPr/>
        </p:nvSpPr>
        <p:spPr>
          <a:xfrm>
            <a:off x="11554897" y="5521762"/>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Fira Sans" pitchFamily="34" charset="0"/>
                <a:ea typeface="Fira Sans" pitchFamily="34" charset="-122"/>
                <a:cs typeface="Fira Sans" pitchFamily="34" charset="-120"/>
              </a:rPr>
              <a:t>✔️</a:t>
            </a:r>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 Πλήρης</a:t>
            </a:r>
            <a:endParaRPr lang="en-US" sz="1300" dirty="0"/>
          </a:p>
        </p:txBody>
      </p:sp>
      <p:sp>
        <p:nvSpPr>
          <p:cNvPr id="25" name="Shape 22"/>
          <p:cNvSpPr/>
          <p:nvPr/>
        </p:nvSpPr>
        <p:spPr>
          <a:xfrm>
            <a:off x="6091357" y="6177558"/>
            <a:ext cx="7933253" cy="1038701"/>
          </a:xfrm>
          <a:prstGeom prst="rect">
            <a:avLst/>
          </a:prstGeom>
          <a:solidFill>
            <a:srgbClr val="000000">
              <a:alpha val="4000"/>
            </a:srgbClr>
          </a:solidFill>
          <a:ln/>
        </p:spPr>
      </p:sp>
      <p:sp>
        <p:nvSpPr>
          <p:cNvPr id="26" name="Text 23"/>
          <p:cNvSpPr/>
          <p:nvPr/>
        </p:nvSpPr>
        <p:spPr>
          <a:xfrm>
            <a:off x="6262807" y="6287572"/>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Παρουσίαση</a:t>
            </a:r>
            <a:endParaRPr lang="en-US" sz="1300" dirty="0"/>
          </a:p>
        </p:txBody>
      </p:sp>
      <p:sp>
        <p:nvSpPr>
          <p:cNvPr id="27" name="Text 24"/>
          <p:cNvSpPr/>
          <p:nvPr/>
        </p:nvSpPr>
        <p:spPr>
          <a:xfrm>
            <a:off x="8910757" y="6287572"/>
            <a:ext cx="2295287" cy="818674"/>
          </a:xfrm>
          <a:prstGeom prst="rect">
            <a:avLst/>
          </a:prstGeom>
          <a:noFill/>
          <a:ln/>
        </p:spPr>
        <p:txBody>
          <a:bodyPr wrap="square" lIns="0" tIns="0" rIns="0" bIns="0" rtlCol="0" anchor="t"/>
          <a:lstStyle/>
          <a:p>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Περιγραφή στόχου, αρχιτεκτονικής, flows, παραδείγματα</a:t>
            </a:r>
            <a:endParaRPr lang="en-US" sz="1300" dirty="0"/>
          </a:p>
        </p:txBody>
      </p:sp>
      <p:sp>
        <p:nvSpPr>
          <p:cNvPr id="28" name="Text 25"/>
          <p:cNvSpPr/>
          <p:nvPr/>
        </p:nvSpPr>
        <p:spPr>
          <a:xfrm>
            <a:off x="11554897" y="6287572"/>
            <a:ext cx="2299097" cy="272891"/>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Fira Sans" pitchFamily="34" charset="0"/>
                <a:ea typeface="Fira Sans" pitchFamily="34" charset="-122"/>
                <a:cs typeface="Fira Sans" pitchFamily="34" charset="-120"/>
              </a:rPr>
              <a:t>✔️</a:t>
            </a:r>
            <a:pPr algn="l" indent="0" marL="0">
              <a:lnSpc>
                <a:spcPts val="2150"/>
              </a:lnSpc>
              <a:buNone/>
            </a:pPr>
            <a:r>
              <a:rPr lang="en-US" sz="1300" dirty="0">
                <a:solidFill>
                  <a:srgbClr val="E0D6DE"/>
                </a:solidFill>
                <a:latin typeface="Fira Sans" pitchFamily="34" charset="0"/>
                <a:ea typeface="Fira Sans" pitchFamily="34" charset="-122"/>
                <a:cs typeface="Fira Sans" pitchFamily="34" charset="-120"/>
              </a:rPr>
              <a:t> Πλήρης</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2025-05-22T18:11:02Z</dcterms:created>
  <dcterms:modified xsi:type="dcterms:W3CDTF">2025-05-22T18:11:02Z</dcterms:modified>
</cp:coreProperties>
</file>